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28"/>
  </p:notesMasterIdLst>
  <p:handoutMasterIdLst>
    <p:handoutMasterId r:id="rId29"/>
  </p:handoutMasterIdLst>
  <p:sldIdLst>
    <p:sldId id="729" r:id="rId2"/>
    <p:sldId id="822" r:id="rId3"/>
    <p:sldId id="661" r:id="rId4"/>
    <p:sldId id="662" r:id="rId5"/>
    <p:sldId id="694" r:id="rId6"/>
    <p:sldId id="748" r:id="rId7"/>
    <p:sldId id="733" r:id="rId8"/>
    <p:sldId id="741" r:id="rId9"/>
    <p:sldId id="742" r:id="rId10"/>
    <p:sldId id="667" r:id="rId11"/>
    <p:sldId id="743" r:id="rId12"/>
    <p:sldId id="831" r:id="rId13"/>
    <p:sldId id="809" r:id="rId14"/>
    <p:sldId id="832" r:id="rId15"/>
    <p:sldId id="765" r:id="rId16"/>
    <p:sldId id="749" r:id="rId17"/>
    <p:sldId id="745" r:id="rId18"/>
    <p:sldId id="811" r:id="rId19"/>
    <p:sldId id="812" r:id="rId20"/>
    <p:sldId id="753" r:id="rId21"/>
    <p:sldId id="754" r:id="rId22"/>
    <p:sldId id="820" r:id="rId23"/>
    <p:sldId id="723" r:id="rId24"/>
    <p:sldId id="747" r:id="rId25"/>
    <p:sldId id="727" r:id="rId26"/>
    <p:sldId id="816" r:id="rId27"/>
  </p:sldIdLst>
  <p:sldSz cx="12192000" cy="6858000"/>
  <p:notesSz cx="7315200" cy="9601200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9B01FF"/>
    <a:srgbClr val="F4E8FF"/>
    <a:srgbClr val="DAABFD"/>
    <a:srgbClr val="BD00B0"/>
    <a:srgbClr val="FF9999"/>
    <a:srgbClr val="CCECFF"/>
    <a:srgbClr val="C39BE1"/>
    <a:srgbClr val="C198E0"/>
    <a:srgbClr val="0066CC"/>
    <a:srgbClr val="BD92D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13" autoAdjust="0"/>
    <p:restoredTop sz="91930" autoAdjust="0"/>
  </p:normalViewPr>
  <p:slideViewPr>
    <p:cSldViewPr>
      <p:cViewPr varScale="1">
        <p:scale>
          <a:sx n="67" d="100"/>
          <a:sy n="67" d="100"/>
        </p:scale>
        <p:origin x="-8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88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963147F5-8EB9-406F-9119-AB0022D58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565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AF4042F3-6AC5-4F69-BFDB-D78DEF387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586285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 and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49612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Add values by hand if on tablet, or add by animation steps</a:t>
            </a:r>
          </a:p>
        </p:txBody>
      </p:sp>
    </p:spTree>
    <p:extLst>
      <p:ext uri="{BB962C8B-B14F-4D97-AF65-F5344CB8AC3E}">
        <p14:creationId xmlns="" xmlns:p14="http://schemas.microsoft.com/office/powerpoint/2010/main" val="102171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 is not evaluated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8008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g, m, n not evaluated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1350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D6F6B2-B4A7-4DD8-9C8A-489B85C4F060}" type="slidenum">
              <a:rPr lang="en-US" smtClean="0">
                <a:latin typeface="Arial" charset="0"/>
              </a:rPr>
              <a:pPr/>
              <a:t>23</a:t>
            </a:fld>
            <a:endParaRPr lang="en-US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8384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24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3240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0F0E28-396E-4F98-845A-678F748F62CE}" type="slidenum">
              <a:rPr lang="en-US" smtClean="0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6770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739287-BF7B-4F04-882C-B3B23CA70729}" type="slidenum">
              <a:rPr lang="en-US" smtClean="0">
                <a:latin typeface="Arial" charset="0"/>
              </a:rPr>
              <a:pPr/>
              <a:t>3</a:t>
            </a:fld>
            <a:endParaRPr lang="en-US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Tinsley lost only 5 games to humans in 42 years; has been known to solve 60-ply problems</a:t>
            </a:r>
          </a:p>
        </p:txBody>
      </p:sp>
    </p:spTree>
    <p:extLst>
      <p:ext uri="{BB962C8B-B14F-4D97-AF65-F5344CB8AC3E}">
        <p14:creationId xmlns="" xmlns:p14="http://schemas.microsoft.com/office/powerpoint/2010/main" val="3031392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31169-8967-4479-BD8E-A9DFFFA5AB03}" type="slidenum">
              <a:rPr lang="en-US" smtClean="0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39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points for eating</a:t>
            </a:r>
            <a:r>
              <a:rPr lang="en-US" baseline="0" dirty="0"/>
              <a:t> dot; -1 for each time step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1582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F027FC-5BC0-42F1-89EB-2B8A298EE3B3}" type="slidenum">
              <a:rPr lang="en-US" smtClean="0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3018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6313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both ghosts go the same way, </a:t>
            </a:r>
            <a:r>
              <a:rPr lang="en-US" dirty="0" err="1"/>
              <a:t>pacman</a:t>
            </a:r>
            <a:r>
              <a:rPr lang="en-US" dirty="0"/>
              <a:t> wins; if they go different ways, </a:t>
            </a:r>
            <a:r>
              <a:rPr lang="en-US" dirty="0" err="1"/>
              <a:t>pacman</a:t>
            </a:r>
            <a:r>
              <a:rPr lang="en-US" dirty="0"/>
              <a:t> loses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33608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ghosts</a:t>
            </a:r>
            <a:r>
              <a:rPr lang="en-US" baseline="0" dirty="0"/>
              <a:t> equipped with minimax: </a:t>
            </a:r>
            <a:r>
              <a:rPr lang="en-US" baseline="0" dirty="0" err="1"/>
              <a:t>pacman</a:t>
            </a:r>
            <a:r>
              <a:rPr lang="en-US" baseline="0" dirty="0"/>
              <a:t> gets his head handed to him. EVAL includes closeness to </a:t>
            </a:r>
            <a:r>
              <a:rPr lang="en-US" baseline="0" dirty="0" err="1"/>
              <a:t>pacman</a:t>
            </a:r>
            <a:r>
              <a:rPr lang="en-US" baseline="0" dirty="0"/>
              <a:t>, but final surrounding move due to terminal states.</a:t>
            </a:r>
          </a:p>
          <a:p>
            <a:r>
              <a:rPr lang="en-US" baseline="0" dirty="0"/>
              <a:t>This could be done with two-ghost state but is actually a three-player minimax with both ghosts using min; i.e., coordination emerges (usually!)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0726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Add values by hand if on tablet, or add by animation steps</a:t>
            </a:r>
          </a:p>
        </p:txBody>
      </p:sp>
    </p:spTree>
    <p:extLst>
      <p:ext uri="{BB962C8B-B14F-4D97-AF65-F5344CB8AC3E}">
        <p14:creationId xmlns="" xmlns:p14="http://schemas.microsoft.com/office/powerpoint/2010/main" val="1026069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10AB1-FB9A-4CFC-A058-E74AFD1029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76918-8EE8-41BC-8655-5862D016B2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4A49B-9F02-4A5C-B982-4DFD370F18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71E20-2558-4548-9145-31A1CE74B67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C36CE-9816-47A4-A648-59C94611F2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67DB1-08A8-4DA3-8792-9FE41D7CAC0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915A0-5737-488C-ABBC-0B423BC025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99FA-73C5-4A44-820B-A2808797D6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93802-8813-400D-A5BB-9C50C37ACB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85C0E-EF3F-4D12-BC26-7AC478A2563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DD5B9B9-0596-4755-A407-4C3F5264CB6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microsoft.com/office/2007/relationships/media" Target="../media/media1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7178" y="1789356"/>
            <a:ext cx="6297644" cy="48032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Games: Minimax and Alpha-Beta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76200" y="5587429"/>
            <a:ext cx="12192000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Instructors: Stuart Russell and Dawn Song</a:t>
            </a:r>
          </a:p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University of California, Berkeley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Tic-</a:t>
            </a:r>
            <a:r>
              <a:rPr lang="en-US" dirty="0" err="1"/>
              <a:t>Tac</a:t>
            </a:r>
            <a:r>
              <a:rPr lang="en-US" dirty="0"/>
              <a:t>-Toe Game Tree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5050" y="1270000"/>
            <a:ext cx="729615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0265" y="1066800"/>
            <a:ext cx="1045620" cy="1033462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8066" y="1981884"/>
            <a:ext cx="928884" cy="1032093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0265" y="2895600"/>
            <a:ext cx="1045620" cy="1033462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8066" y="3810684"/>
            <a:ext cx="928884" cy="1032093"/>
          </a:xfrm>
          <a:prstGeom prst="rect">
            <a:avLst/>
          </a:prstGeom>
          <a:noFill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5100" y="3708570"/>
            <a:ext cx="4419600" cy="21654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86000" y="5486400"/>
            <a:ext cx="4114800" cy="990600"/>
          </a:xfrm>
          <a:prstGeom prst="roundRect">
            <a:avLst/>
          </a:prstGeom>
          <a:solidFill>
            <a:srgbClr val="C39BE1">
              <a:alpha val="3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Values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2743200" y="3124200"/>
            <a:ext cx="6781800" cy="2230830"/>
            <a:chOff x="1676400" y="1447800"/>
            <a:chExt cx="8763000" cy="2882533"/>
          </a:xfrm>
        </p:grpSpPr>
        <p:sp>
          <p:nvSpPr>
            <p:cNvPr id="6" name="Rectangle 5"/>
            <p:cNvSpPr/>
            <p:nvPr/>
          </p:nvSpPr>
          <p:spPr>
            <a:xfrm>
              <a:off x="5105400" y="14478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5410200" y="152400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6127260" y="16002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0800000" flipV="1">
              <a:off x="3657600" y="1905000"/>
              <a:ext cx="2362200" cy="381000"/>
            </a:xfrm>
            <a:prstGeom prst="line">
              <a:avLst/>
            </a:prstGeom>
            <a:ln w="28575">
              <a:solidFill>
                <a:srgbClr val="00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019800" y="1905000"/>
              <a:ext cx="2286000" cy="381000"/>
            </a:xfrm>
            <a:prstGeom prst="line">
              <a:avLst/>
            </a:prstGeom>
            <a:ln w="28575">
              <a:solidFill>
                <a:srgbClr val="00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 flipV="1">
              <a:off x="7239000" y="2819400"/>
              <a:ext cx="1066800" cy="381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305800" y="2819400"/>
              <a:ext cx="1219200" cy="381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2590801" y="2819400"/>
              <a:ext cx="1066800" cy="381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657601" y="2819400"/>
              <a:ext cx="1219200" cy="381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9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4600" y="15005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Rectangle 49"/>
            <p:cNvSpPr/>
            <p:nvPr/>
          </p:nvSpPr>
          <p:spPr>
            <a:xfrm>
              <a:off x="2743200" y="23622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>
              <a:off x="2774460" y="242277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Oval 51"/>
            <p:cNvSpPr/>
            <p:nvPr/>
          </p:nvSpPr>
          <p:spPr>
            <a:xfrm>
              <a:off x="3765060" y="2514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2400" y="24149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Rectangle 53"/>
            <p:cNvSpPr/>
            <p:nvPr/>
          </p:nvSpPr>
          <p:spPr>
            <a:xfrm>
              <a:off x="7391400" y="23622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5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8001000" y="243840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Oval 55"/>
            <p:cNvSpPr/>
            <p:nvPr/>
          </p:nvSpPr>
          <p:spPr>
            <a:xfrm>
              <a:off x="8413260" y="2514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10600" y="24149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Rectangle 57"/>
            <p:cNvSpPr/>
            <p:nvPr/>
          </p:nvSpPr>
          <p:spPr>
            <a:xfrm>
              <a:off x="1676400" y="32766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9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>
              <a:off x="1707660" y="333717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Oval 59"/>
            <p:cNvSpPr/>
            <p:nvPr/>
          </p:nvSpPr>
          <p:spPr>
            <a:xfrm>
              <a:off x="269826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90800" y="33293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Rectangle 61"/>
            <p:cNvSpPr/>
            <p:nvPr/>
          </p:nvSpPr>
          <p:spPr>
            <a:xfrm>
              <a:off x="3962400" y="32766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3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>
              <a:off x="3993660" y="333717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Oval 63"/>
            <p:cNvSpPr/>
            <p:nvPr/>
          </p:nvSpPr>
          <p:spPr>
            <a:xfrm>
              <a:off x="498426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25373" y="33293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" name="Rectangle 65"/>
            <p:cNvSpPr/>
            <p:nvPr/>
          </p:nvSpPr>
          <p:spPr>
            <a:xfrm>
              <a:off x="6324600" y="32766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7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6934200" y="335280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Oval 67"/>
            <p:cNvSpPr/>
            <p:nvPr/>
          </p:nvSpPr>
          <p:spPr>
            <a:xfrm>
              <a:off x="734646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9000" y="33293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" name="Rectangle 69"/>
            <p:cNvSpPr/>
            <p:nvPr/>
          </p:nvSpPr>
          <p:spPr>
            <a:xfrm>
              <a:off x="8610600" y="3276600"/>
              <a:ext cx="18288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1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9220200" y="3352800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Oval 71"/>
            <p:cNvSpPr/>
            <p:nvPr/>
          </p:nvSpPr>
          <p:spPr>
            <a:xfrm>
              <a:off x="963246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73573" y="3329355"/>
              <a:ext cx="289627" cy="27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Box 76"/>
            <p:cNvSpPr txBox="1"/>
            <p:nvPr/>
          </p:nvSpPr>
          <p:spPr>
            <a:xfrm>
              <a:off x="9207357" y="3733800"/>
              <a:ext cx="838200" cy="596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itchFamily="34" charset="0"/>
                </a:rPr>
                <a:t>+8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894816" y="3733800"/>
              <a:ext cx="83820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itchFamily="34" charset="0"/>
                </a:rPr>
                <a:t>-10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630220" y="3733800"/>
              <a:ext cx="83820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itchFamily="34" charset="0"/>
                </a:rPr>
                <a:t>-5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267164" y="3733800"/>
              <a:ext cx="83820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itchFamily="34" charset="0"/>
                </a:rPr>
                <a:t>-8</a:t>
              </a:r>
            </a:p>
          </p:txBody>
        </p:sp>
      </p:grpSp>
      <p:sp>
        <p:nvSpPr>
          <p:cNvPr id="86" name="Right Arrow 85"/>
          <p:cNvSpPr/>
          <p:nvPr/>
        </p:nvSpPr>
        <p:spPr>
          <a:xfrm rot="1943663">
            <a:off x="4045804" y="2305478"/>
            <a:ext cx="1706429" cy="304800"/>
          </a:xfrm>
          <a:prstGeom prst="rightArrow">
            <a:avLst/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ight Arrow 89"/>
          <p:cNvSpPr/>
          <p:nvPr/>
        </p:nvSpPr>
        <p:spPr>
          <a:xfrm rot="8255959">
            <a:off x="8148387" y="2949051"/>
            <a:ext cx="1406806" cy="304800"/>
          </a:xfrm>
          <a:prstGeom prst="rightArrow">
            <a:avLst/>
          </a:prstGeom>
          <a:solidFill>
            <a:srgbClr val="FF9999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3004592" y="3733800"/>
            <a:ext cx="50060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alibri" pitchFamily="34" charset="0"/>
              </a:rPr>
              <a:t>-8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437906" y="3733800"/>
            <a:ext cx="64869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alibri" pitchFamily="34" charset="0"/>
              </a:rPr>
              <a:t>-10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804575" y="2995511"/>
            <a:ext cx="529425" cy="461665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alibri" pitchFamily="34" charset="0"/>
              </a:rPr>
              <a:t>-8</a:t>
            </a:r>
          </a:p>
        </p:txBody>
      </p:sp>
      <p:sp>
        <p:nvSpPr>
          <p:cNvPr id="3" name="Right Arrow 2"/>
          <p:cNvSpPr/>
          <p:nvPr/>
        </p:nvSpPr>
        <p:spPr>
          <a:xfrm rot="10313695">
            <a:off x="4936841" y="3426482"/>
            <a:ext cx="1066800" cy="304800"/>
          </a:xfrm>
          <a:prstGeom prst="rightArrow">
            <a:avLst/>
          </a:prstGeom>
          <a:solidFill>
            <a:srgbClr val="3366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/>
          <p:cNvGrpSpPr/>
          <p:nvPr/>
        </p:nvGrpSpPr>
        <p:grpSpPr>
          <a:xfrm>
            <a:off x="457200" y="1295400"/>
            <a:ext cx="4648200" cy="993577"/>
            <a:chOff x="8534400" y="1447800"/>
            <a:chExt cx="4648200" cy="993577"/>
          </a:xfrm>
        </p:grpSpPr>
        <p:sp>
          <p:nvSpPr>
            <p:cNvPr id="88" name="TextBox 87"/>
            <p:cNvSpPr txBox="1"/>
            <p:nvPr/>
          </p:nvSpPr>
          <p:spPr>
            <a:xfrm>
              <a:off x="8534400" y="1447800"/>
              <a:ext cx="464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  <a:latin typeface="Calibri" pitchFamily="34" charset="0"/>
                </a:rPr>
                <a:t>MAX nodes: under Agent’s control</a:t>
              </a:r>
            </a:p>
            <a:p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V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(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s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) =      max      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V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(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s’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)</a:t>
              </a:r>
              <a:endParaRPr lang="en-US" sz="2400" dirty="0">
                <a:latin typeface="Calibri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9348991" y="2133600"/>
              <a:ext cx="1700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D303CA"/>
                  </a:solidFill>
                </a:rPr>
                <a:t>s</a:t>
              </a:r>
              <a:r>
                <a:rPr lang="en-US" sz="1400" dirty="0">
                  <a:solidFill>
                    <a:srgbClr val="D303CA"/>
                  </a:solidFill>
                </a:rPr>
                <a:t>’ </a:t>
              </a:r>
              <a:r>
                <a:rPr lang="en-US" sz="1400" dirty="0">
                  <a:solidFill>
                    <a:srgbClr val="D303CA"/>
                  </a:solidFill>
                  <a:sym typeface="Symbol"/>
                </a:rPr>
                <a:t></a:t>
              </a:r>
              <a:r>
                <a:rPr lang="en-US" sz="1400" dirty="0">
                  <a:solidFill>
                    <a:srgbClr val="D303CA"/>
                  </a:solidFill>
                </a:rPr>
                <a:t>  successors(</a:t>
              </a:r>
              <a:r>
                <a:rPr lang="en-US" sz="1400" i="1" dirty="0">
                  <a:solidFill>
                    <a:srgbClr val="D303CA"/>
                  </a:solidFill>
                </a:rPr>
                <a:t>s</a:t>
              </a:r>
              <a:r>
                <a:rPr lang="en-US" sz="1400" dirty="0">
                  <a:solidFill>
                    <a:srgbClr val="D303CA"/>
                  </a:solidFill>
                </a:rPr>
                <a:t>)</a:t>
              </a: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4800600" y="54864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Terminal States:</a:t>
            </a:r>
          </a:p>
          <a:p>
            <a:r>
              <a:rPr lang="en-US" sz="2400" i="1" dirty="0">
                <a:solidFill>
                  <a:srgbClr val="D303CA"/>
                </a:solidFill>
                <a:latin typeface="Calibri" pitchFamily="34" charset="0"/>
              </a:rPr>
              <a:t>V</a:t>
            </a:r>
            <a:r>
              <a:rPr lang="en-US" sz="2400" dirty="0">
                <a:solidFill>
                  <a:srgbClr val="D303CA"/>
                </a:solidFill>
                <a:latin typeface="Calibri" pitchFamily="34" charset="0"/>
              </a:rPr>
              <a:t>(</a:t>
            </a:r>
            <a:r>
              <a:rPr lang="en-US" sz="2400" i="1" dirty="0">
                <a:solidFill>
                  <a:srgbClr val="D303CA"/>
                </a:solidFill>
                <a:latin typeface="Calibri" pitchFamily="34" charset="0"/>
              </a:rPr>
              <a:t>s</a:t>
            </a:r>
            <a:r>
              <a:rPr lang="en-US" sz="2400" dirty="0">
                <a:solidFill>
                  <a:srgbClr val="D303CA"/>
                </a:solidFill>
                <a:latin typeface="Calibri" pitchFamily="34" charset="0"/>
              </a:rPr>
              <a:t>) = </a:t>
            </a:r>
            <a:r>
              <a:rPr lang="en-US" sz="2400" dirty="0">
                <a:latin typeface="Calibri" pitchFamily="34" charset="0"/>
              </a:rPr>
              <a:t>known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010400" y="1295400"/>
            <a:ext cx="5181600" cy="993577"/>
            <a:chOff x="8534400" y="1447800"/>
            <a:chExt cx="4648200" cy="993577"/>
          </a:xfrm>
        </p:grpSpPr>
        <p:sp>
          <p:nvSpPr>
            <p:cNvPr id="95" name="TextBox 94"/>
            <p:cNvSpPr txBox="1"/>
            <p:nvPr/>
          </p:nvSpPr>
          <p:spPr>
            <a:xfrm>
              <a:off x="8534400" y="1447800"/>
              <a:ext cx="464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libri" pitchFamily="34" charset="0"/>
                </a:rPr>
                <a:t>MIN nodes: under Opponent’s control</a:t>
              </a:r>
            </a:p>
            <a:p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V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(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s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) =      min      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V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(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s’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)</a:t>
              </a:r>
              <a:endParaRPr lang="en-US" sz="2400" dirty="0">
                <a:latin typeface="Calibri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9348991" y="2133600"/>
              <a:ext cx="1700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D303CA"/>
                  </a:solidFill>
                </a:rPr>
                <a:t>s</a:t>
              </a:r>
              <a:r>
                <a:rPr lang="en-US" sz="1400" dirty="0">
                  <a:solidFill>
                    <a:srgbClr val="D303CA"/>
                  </a:solidFill>
                </a:rPr>
                <a:t>’ </a:t>
              </a:r>
              <a:r>
                <a:rPr lang="en-US" sz="1400" dirty="0">
                  <a:solidFill>
                    <a:srgbClr val="D303CA"/>
                  </a:solidFill>
                  <a:sym typeface="Symbol"/>
                </a:rPr>
                <a:t></a:t>
              </a:r>
              <a:r>
                <a:rPr lang="en-US" sz="1400" dirty="0">
                  <a:solidFill>
                    <a:srgbClr val="D303CA"/>
                  </a:solidFill>
                </a:rPr>
                <a:t>  successors(</a:t>
              </a:r>
              <a:r>
                <a:rPr lang="en-US" sz="1400" i="1" dirty="0">
                  <a:solidFill>
                    <a:srgbClr val="D303CA"/>
                  </a:solidFill>
                </a:rPr>
                <a:t>s</a:t>
              </a:r>
              <a:r>
                <a:rPr lang="en-US" sz="1400" dirty="0">
                  <a:solidFill>
                    <a:srgbClr val="D303CA"/>
                  </a:solidFill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90" grpId="0" animBg="1"/>
      <p:bldP spid="74" grpId="0" animBg="1"/>
      <p:bldP spid="75" grpId="0" animBg="1"/>
      <p:bldP spid="76" grpId="0" animBg="1"/>
      <p:bldP spid="3" grpId="0" animBg="1"/>
      <p:bldP spid="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D6406F-8E34-004F-9209-3CB491B7C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8E44D4-059B-3F44-88AB-314E97FA6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Choose action leading to state with best </a:t>
            </a:r>
            <a:r>
              <a:rPr lang="en-US" b="1" i="1" dirty="0"/>
              <a:t>minimax value</a:t>
            </a:r>
          </a:p>
          <a:p>
            <a:r>
              <a:rPr lang="en-US" dirty="0"/>
              <a:t>Assumes all future moves will be optimal</a:t>
            </a:r>
          </a:p>
          <a:p>
            <a:r>
              <a:rPr lang="en-US" dirty="0"/>
              <a:t>=&gt; rational against a rational player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4A0B951-0D39-2F4C-8803-9DB584907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3811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4400" y="3733800"/>
            <a:ext cx="10668000" cy="2590800"/>
            <a:chOff x="6111574" y="1981200"/>
            <a:chExt cx="5684409" cy="2590800"/>
          </a:xfrm>
          <a:solidFill>
            <a:srgbClr val="C198E0"/>
          </a:solidFill>
        </p:grpSpPr>
        <p:sp>
          <p:nvSpPr>
            <p:cNvPr id="12" name="Rounded Rectangle 11"/>
            <p:cNvSpPr/>
            <p:nvPr/>
          </p:nvSpPr>
          <p:spPr>
            <a:xfrm>
              <a:off x="6111574" y="1981200"/>
              <a:ext cx="5467351" cy="2590800"/>
            </a:xfrm>
            <a:prstGeom prst="roundRect">
              <a:avLst/>
            </a:prstGeom>
            <a:solidFill>
              <a:srgbClr val="F4E8FF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6233383" y="2209800"/>
              <a:ext cx="55626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marL="342882" indent="-342882">
                <a:lnSpc>
                  <a:spcPct val="80000"/>
                </a:lnSpc>
                <a:spcBef>
                  <a:spcPts val="1200"/>
                </a:spcBef>
                <a:buClr>
                  <a:schemeClr val="accent2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 pitchFamily="34" charset="0"/>
                </a:rPr>
                <a:t>function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minimax_value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(s) 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BD00B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returns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9B01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a value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9B01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Terminal-Test(s)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</a:t>
              </a:r>
              <a:r>
                <a:rPr lang="en-US" sz="2400" kern="0" dirty="0">
                  <a:latin typeface="Calibri"/>
                  <a:cs typeface="Calibri"/>
                </a:rPr>
                <a:t> Utility(s)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Player(s) = </a:t>
              </a:r>
              <a:r>
                <a:rPr lang="en-US" sz="2400" kern="0" dirty="0">
                  <a:solidFill>
                    <a:srgbClr val="0000FF"/>
                  </a:solidFill>
                  <a:latin typeface="Calibri"/>
                  <a:cs typeface="Calibri"/>
                </a:rPr>
                <a:t>MAX</a:t>
              </a:r>
              <a:r>
                <a:rPr lang="en-US" sz="2400" kern="0" dirty="0">
                  <a:latin typeface="Calibri"/>
                  <a:cs typeface="Calibri"/>
                </a:rPr>
                <a:t>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 </a:t>
              </a:r>
              <a:r>
                <a:rPr lang="en-US" sz="2400" kern="0" dirty="0" err="1">
                  <a:solidFill>
                    <a:srgbClr val="0000FF"/>
                  </a:solidFill>
                  <a:latin typeface="Calibri"/>
                  <a:cs typeface="Calibri"/>
                </a:rPr>
                <a:t>max</a:t>
              </a:r>
              <a:r>
                <a:rPr lang="en-US" sz="2400" kern="0" baseline="-25000" dirty="0" err="1">
                  <a:latin typeface="Calibri"/>
                  <a:cs typeface="Calibri"/>
                </a:rPr>
                <a:t>a</a:t>
              </a:r>
              <a:r>
                <a:rPr lang="en-US" sz="2400" kern="0" baseline="-25000" dirty="0">
                  <a:latin typeface="Calibri"/>
                  <a:cs typeface="Calibri"/>
                </a:rPr>
                <a:t> in Actions(s) 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minimax_value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(Result(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s,a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))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Player(s) = </a:t>
              </a:r>
              <a:r>
                <a:rPr lang="en-US" sz="2400" kern="0" dirty="0">
                  <a:solidFill>
                    <a:srgbClr val="FF0000"/>
                  </a:solidFill>
                  <a:latin typeface="Calibri"/>
                  <a:cs typeface="Calibri"/>
                </a:rPr>
                <a:t>MIN</a:t>
              </a:r>
              <a:r>
                <a:rPr lang="en-US" sz="2400" kern="0" dirty="0">
                  <a:latin typeface="Calibri"/>
                  <a:cs typeface="Calibri"/>
                </a:rPr>
                <a:t>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 </a:t>
              </a:r>
              <a:r>
                <a:rPr lang="en-US" sz="2400" kern="0" dirty="0">
                  <a:solidFill>
                    <a:srgbClr val="FF0000"/>
                  </a:solidFill>
                  <a:latin typeface="Calibri"/>
                  <a:cs typeface="Calibri"/>
                </a:rPr>
                <a:t>min</a:t>
              </a:r>
              <a:r>
                <a:rPr lang="en-US" sz="2400" kern="0" baseline="-25000" dirty="0">
                  <a:latin typeface="Calibri"/>
                  <a:cs typeface="Calibri"/>
                </a:rPr>
                <a:t>a in Actions(s) 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minimax_value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(Result(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s,a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))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endParaRPr lang="en-US" sz="2400" kern="0" dirty="0">
                <a:solidFill>
                  <a:srgbClr val="9B01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2438400" y="1524000"/>
            <a:ext cx="6934200" cy="16764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514600" y="1600200"/>
            <a:ext cx="6629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function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minimax-decision(s)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returns</a:t>
            </a:r>
            <a:r>
              <a:rPr lang="en-US" sz="2400" kern="0" dirty="0">
                <a:latin typeface="Calibri"/>
                <a:cs typeface="Calibri"/>
              </a:rPr>
              <a:t> 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an action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dirty="0">
                <a:latin typeface="Calibri"/>
                <a:cs typeface="Calibri"/>
              </a:rPr>
              <a:t>   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return</a:t>
            </a:r>
            <a:r>
              <a:rPr lang="en-US" sz="2400" kern="0" dirty="0">
                <a:latin typeface="Calibri"/>
                <a:cs typeface="Calibri"/>
              </a:rPr>
              <a:t> the action 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lang="en-US" sz="2400" kern="0" dirty="0">
                <a:latin typeface="Calibri"/>
                <a:cs typeface="Calibri"/>
              </a:rPr>
              <a:t> in Actions(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2400" kern="0" dirty="0">
                <a:latin typeface="Calibri"/>
                <a:cs typeface="Calibri"/>
              </a:rPr>
              <a:t>) with the highest       </a:t>
            </a:r>
            <a:r>
              <a:rPr lang="en-US" sz="2400" kern="0" dirty="0" err="1">
                <a:solidFill>
                  <a:srgbClr val="9B01FF"/>
                </a:solidFill>
                <a:latin typeface="Calibri"/>
                <a:cs typeface="Calibri"/>
              </a:rPr>
              <a:t>minimax_value</a:t>
            </a:r>
            <a:r>
              <a:rPr lang="en-US" sz="2400" kern="0" dirty="0">
                <a:solidFill>
                  <a:srgbClr val="9B01FF"/>
                </a:solidFill>
                <a:latin typeface="Calibri"/>
                <a:cs typeface="Calibri"/>
              </a:rPr>
              <a:t>(Result(</a:t>
            </a:r>
            <a:r>
              <a:rPr lang="en-US" sz="2400" kern="0" dirty="0" err="1">
                <a:solidFill>
                  <a:srgbClr val="9B01FF"/>
                </a:solidFill>
                <a:latin typeface="Calibri"/>
                <a:cs typeface="Calibri"/>
              </a:rPr>
              <a:t>s,a</a:t>
            </a:r>
            <a:r>
              <a:rPr lang="en-US" sz="2400" kern="0" dirty="0">
                <a:solidFill>
                  <a:srgbClr val="9B01FF"/>
                </a:solidFill>
                <a:latin typeface="Calibri"/>
                <a:cs typeface="Calibri"/>
              </a:rPr>
              <a:t>))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   </a:t>
            </a:r>
          </a:p>
        </p:txBody>
      </p:sp>
      <p:sp>
        <p:nvSpPr>
          <p:cNvPr id="17" name="Left-Right Arrow 16"/>
          <p:cNvSpPr/>
          <p:nvPr/>
        </p:nvSpPr>
        <p:spPr>
          <a:xfrm rot="5400000">
            <a:off x="5563192" y="3323583"/>
            <a:ext cx="409432" cy="258216"/>
          </a:xfrm>
          <a:prstGeom prst="leftRightArrow">
            <a:avLst/>
          </a:prstGeom>
          <a:solidFill>
            <a:srgbClr val="BD00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651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5"/>
            <a:ext cx="3657600" cy="23430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minimax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minimax: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</a:t>
            </a:r>
            <a:r>
              <a:rPr lang="en-US" sz="2000" b="1" i="1" dirty="0">
                <a:solidFill>
                  <a:srgbClr val="FF0000"/>
                </a:solidFill>
              </a:rPr>
              <a:t>utility </a:t>
            </a:r>
            <a:r>
              <a:rPr lang="en-US" sz="2000" b="1" i="1" dirty="0" err="1">
                <a:solidFill>
                  <a:srgbClr val="FF0000"/>
                </a:solidFill>
              </a:rPr>
              <a:t>tuples</a:t>
            </a:r>
            <a:endParaRPr lang="en-US" sz="2000" b="1" i="1" dirty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b="1" i="1" dirty="0">
                <a:solidFill>
                  <a:srgbClr val="0000FF"/>
                </a:solidFill>
              </a:rPr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8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8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8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58035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0,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7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74799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93087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109089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8</a:t>
            </a:r>
          </a:p>
        </p:txBody>
      </p:sp>
      <p:pic>
        <p:nvPicPr>
          <p:cNvPr id="40" name="Picture 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2057400"/>
            <a:ext cx="31273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971800"/>
            <a:ext cx="3429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4610100" y="4038600"/>
            <a:ext cx="342900" cy="304800"/>
            <a:chOff x="4610100" y="4038600"/>
            <a:chExt cx="342900" cy="304800"/>
          </a:xfrm>
        </p:grpSpPr>
        <p:sp>
          <p:nvSpPr>
            <p:cNvPr id="2" name="Rectangle 1"/>
            <p:cNvSpPr/>
            <p:nvPr/>
          </p:nvSpPr>
          <p:spPr>
            <a:xfrm>
              <a:off x="4629150" y="4038600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7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0100" y="4038600"/>
              <a:ext cx="342900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4572000" y="5943600"/>
            <a:ext cx="901700" cy="304800"/>
            <a:chOff x="4572000" y="5943600"/>
            <a:chExt cx="901700" cy="304800"/>
          </a:xfrm>
        </p:grpSpPr>
        <p:pic>
          <p:nvPicPr>
            <p:cNvPr id="43" name="Picture 7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5965825"/>
              <a:ext cx="312737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7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1400" y="5981700"/>
              <a:ext cx="342900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8" name="Group 47"/>
            <p:cNvGrpSpPr/>
            <p:nvPr/>
          </p:nvGrpSpPr>
          <p:grpSpPr>
            <a:xfrm>
              <a:off x="5130800" y="5943600"/>
              <a:ext cx="342900" cy="304800"/>
              <a:chOff x="4610100" y="4038600"/>
              <a:chExt cx="342900" cy="30480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4629150" y="4038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74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610100" y="4038600"/>
                <a:ext cx="342900" cy="296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1" name="Text Box 27"/>
          <p:cNvSpPr txBox="1">
            <a:spLocks noChangeArrowheads="1"/>
          </p:cNvSpPr>
          <p:nvPr/>
        </p:nvSpPr>
        <p:spPr bwMode="auto">
          <a:xfrm>
            <a:off x="6629400" y="2895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2" name="Text Box 29"/>
          <p:cNvSpPr txBox="1">
            <a:spLocks noChangeArrowheads="1"/>
          </p:cNvSpPr>
          <p:nvPr/>
        </p:nvSpPr>
        <p:spPr bwMode="auto">
          <a:xfrm>
            <a:off x="10070757" y="2895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8318157" y="19812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4" name="Right Arrow 53"/>
          <p:cNvSpPr/>
          <p:nvPr/>
        </p:nvSpPr>
        <p:spPr>
          <a:xfrm rot="9723016">
            <a:off x="6721758" y="2435881"/>
            <a:ext cx="10668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 rot="2673699">
            <a:off x="6369971" y="3539009"/>
            <a:ext cx="876353" cy="31338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30216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Emergent coordination in ghosts</a:t>
            </a:r>
          </a:p>
        </p:txBody>
      </p:sp>
      <p:pic>
        <p:nvPicPr>
          <p:cNvPr id="3" name="SmartGhostsCoordinati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559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0025" y="1470461"/>
            <a:ext cx="4918972" cy="45493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519236"/>
            <a:ext cx="5918200" cy="4729164"/>
          </a:xfrm>
        </p:spPr>
        <p:txBody>
          <a:bodyPr/>
          <a:lstStyle/>
          <a:p>
            <a:pPr lvl="0">
              <a:lnSpc>
                <a:spcPct val="90000"/>
              </a:lnSpc>
              <a:buClr>
                <a:srgbClr val="333399"/>
              </a:buClr>
            </a:pPr>
            <a:r>
              <a:rPr lang="en-US" sz="2800" dirty="0">
                <a:solidFill>
                  <a:srgbClr val="333399"/>
                </a:solidFill>
              </a:rPr>
              <a:t>How efficient is minimax?</a:t>
            </a:r>
          </a:p>
          <a:p>
            <a:pPr lvl="1">
              <a:lnSpc>
                <a:spcPct val="90000"/>
              </a:lnSpc>
              <a:buClr>
                <a:srgbClr val="333399"/>
              </a:buClr>
            </a:pPr>
            <a:r>
              <a:rPr lang="en-US" sz="2400" dirty="0"/>
              <a:t>Just like (exhaustive) DFS</a:t>
            </a:r>
          </a:p>
          <a:p>
            <a:pPr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Time: </a:t>
            </a:r>
            <a:r>
              <a:rPr lang="en-US" sz="2400" i="1" dirty="0">
                <a:solidFill>
                  <a:srgbClr val="9B01FF"/>
                </a:solidFill>
                <a:ea typeface="+mn-ea"/>
                <a:cs typeface="+mn-cs"/>
              </a:rPr>
              <a:t>O</a:t>
            </a:r>
            <a:r>
              <a:rPr lang="en-US" sz="2400" dirty="0">
                <a:solidFill>
                  <a:srgbClr val="9B01FF"/>
                </a:solidFill>
                <a:ea typeface="+mn-ea"/>
                <a:cs typeface="+mn-cs"/>
              </a:rPr>
              <a:t>(</a:t>
            </a:r>
            <a:r>
              <a:rPr lang="en-US" sz="2400" i="1" dirty="0" err="1">
                <a:solidFill>
                  <a:srgbClr val="9B01FF"/>
                </a:solidFill>
                <a:ea typeface="+mn-ea"/>
                <a:cs typeface="+mn-cs"/>
              </a:rPr>
              <a:t>b</a:t>
            </a:r>
            <a:r>
              <a:rPr lang="en-US" sz="2400" i="1" baseline="30000" dirty="0" err="1">
                <a:solidFill>
                  <a:srgbClr val="9B01FF"/>
                </a:solidFill>
                <a:ea typeface="+mn-ea"/>
                <a:cs typeface="+mn-cs"/>
              </a:rPr>
              <a:t>m</a:t>
            </a:r>
            <a:r>
              <a:rPr lang="en-US" sz="2400" dirty="0">
                <a:solidFill>
                  <a:srgbClr val="9B01FF"/>
                </a:solidFill>
                <a:ea typeface="+mn-ea"/>
                <a:cs typeface="+mn-cs"/>
              </a:rPr>
              <a:t>)</a:t>
            </a:r>
          </a:p>
          <a:p>
            <a:pPr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Space: </a:t>
            </a:r>
            <a:r>
              <a:rPr lang="en-US" sz="2400" i="1" dirty="0">
                <a:solidFill>
                  <a:srgbClr val="9B01FF"/>
                </a:solidFill>
                <a:ea typeface="+mn-ea"/>
                <a:cs typeface="+mn-cs"/>
              </a:rPr>
              <a:t>O</a:t>
            </a:r>
            <a:r>
              <a:rPr lang="en-US" sz="2400" dirty="0">
                <a:solidFill>
                  <a:srgbClr val="9B01FF"/>
                </a:solidFill>
                <a:ea typeface="+mn-ea"/>
                <a:cs typeface="+mn-cs"/>
              </a:rPr>
              <a:t>(</a:t>
            </a:r>
            <a:r>
              <a:rPr lang="en-US" sz="2400" i="1" dirty="0" err="1">
                <a:solidFill>
                  <a:srgbClr val="9B01FF"/>
                </a:solidFill>
                <a:ea typeface="+mn-ea"/>
                <a:cs typeface="+mn-cs"/>
              </a:rPr>
              <a:t>bm</a:t>
            </a:r>
            <a:r>
              <a:rPr lang="en-US" sz="2400" dirty="0">
                <a:solidFill>
                  <a:srgbClr val="9B01FF"/>
                </a:solidFill>
                <a:ea typeface="+mn-ea"/>
                <a:cs typeface="+mn-cs"/>
              </a:rPr>
              <a:t>)</a:t>
            </a:r>
          </a:p>
          <a:p>
            <a:pPr lvl="0">
              <a:lnSpc>
                <a:spcPct val="90000"/>
              </a:lnSpc>
              <a:buClr>
                <a:srgbClr val="333399"/>
              </a:buClr>
            </a:pPr>
            <a:endParaRPr lang="en-US" sz="2800" dirty="0">
              <a:solidFill>
                <a:srgbClr val="333399"/>
              </a:solidFill>
            </a:endParaRPr>
          </a:p>
          <a:p>
            <a:pPr lvl="0">
              <a:lnSpc>
                <a:spcPct val="90000"/>
              </a:lnSpc>
              <a:buClr>
                <a:srgbClr val="333399"/>
              </a:buClr>
            </a:pPr>
            <a:r>
              <a:rPr lang="en-US" sz="2800" dirty="0">
                <a:solidFill>
                  <a:srgbClr val="333399"/>
                </a:solidFill>
              </a:rPr>
              <a:t>Example: For </a:t>
            </a:r>
            <a:r>
              <a:rPr lang="en-US" sz="2800" kern="1200" dirty="0">
                <a:solidFill>
                  <a:srgbClr val="333399"/>
                </a:solidFill>
              </a:rPr>
              <a:t>chess, b </a:t>
            </a:r>
            <a:r>
              <a:rPr lang="en-US" sz="2800" kern="1200" dirty="0">
                <a:solidFill>
                  <a:srgbClr val="333399"/>
                </a:solidFill>
                <a:sym typeface="Symbol" pitchFamily="18" charset="2"/>
              </a:rPr>
              <a:t> 35, m  100</a:t>
            </a:r>
            <a:endParaRPr lang="en-US" sz="2800" dirty="0">
              <a:solidFill>
                <a:srgbClr val="333399"/>
              </a:solidFill>
            </a:endParaRPr>
          </a:p>
          <a:p>
            <a:pPr marL="800082" lvl="1" indent="-342882">
              <a:lnSpc>
                <a:spcPct val="90000"/>
              </a:lnSpc>
              <a:buClrTx/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Exact solution is completely infeasible</a:t>
            </a:r>
          </a:p>
          <a:p>
            <a:pPr marL="800082" lvl="1" indent="-342882">
              <a:lnSpc>
                <a:spcPct val="90000"/>
              </a:lnSpc>
              <a:buClrTx/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Humans can’t do this either, so how do we play chess?</a:t>
            </a:r>
          </a:p>
          <a:p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1448322"/>
            <a:ext cx="6723063" cy="44185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Tree Pruning</a:t>
            </a:r>
          </a:p>
        </p:txBody>
      </p:sp>
    </p:spTree>
    <p:extLst>
      <p:ext uri="{BB962C8B-B14F-4D97-AF65-F5344CB8AC3E}">
        <p14:creationId xmlns="" xmlns:p14="http://schemas.microsoft.com/office/powerpoint/2010/main" val="289550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ym typeface="Symbol" pitchFamily="18" charset="2"/>
              </a:rPr>
              <a:t>Minimax Example</a:t>
            </a:r>
          </a:p>
        </p:txBody>
      </p:sp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5693833" y="22098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2641600" y="3765550"/>
            <a:ext cx="508000" cy="1187450"/>
            <a:chOff x="1981200" y="3765550"/>
            <a:chExt cx="381000" cy="1187450"/>
          </a:xfrm>
          <a:solidFill>
            <a:srgbClr val="C198E0"/>
          </a:solidFill>
        </p:grpSpPr>
        <p:cxnSp>
          <p:nvCxnSpPr>
            <p:cNvPr id="14382" name="AutoShape 13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3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12</a:t>
              </a: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897717" y="3765550"/>
            <a:ext cx="1267883" cy="1187450"/>
            <a:chOff x="2173288" y="3765550"/>
            <a:chExt cx="950912" cy="1187450"/>
          </a:xfrm>
          <a:solidFill>
            <a:srgbClr val="C198E0"/>
          </a:solidFill>
        </p:grpSpPr>
        <p:cxnSp>
          <p:nvCxnSpPr>
            <p:cNvPr id="14380" name="AutoShape 17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763586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1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8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8737600" y="3765550"/>
            <a:ext cx="508000" cy="1187450"/>
            <a:chOff x="6553200" y="3765550"/>
            <a:chExt cx="381000" cy="1187450"/>
          </a:xfrm>
          <a:solidFill>
            <a:srgbClr val="C198E0"/>
          </a:solidFill>
        </p:grpSpPr>
        <p:cxnSp>
          <p:nvCxnSpPr>
            <p:cNvPr id="14378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9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8993717" y="3765550"/>
            <a:ext cx="1267883" cy="1187450"/>
            <a:chOff x="6745288" y="3765550"/>
            <a:chExt cx="950912" cy="1187450"/>
          </a:xfrm>
          <a:solidFill>
            <a:srgbClr val="C198E0"/>
          </a:solidFill>
        </p:grpSpPr>
        <p:cxnSp>
          <p:nvCxnSpPr>
            <p:cNvPr id="14376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7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45833" y="2514600"/>
            <a:ext cx="3302000" cy="1250950"/>
            <a:chOff x="2645833" y="2514600"/>
            <a:chExt cx="3302000" cy="1250950"/>
          </a:xfrm>
        </p:grpSpPr>
        <p:sp>
          <p:nvSpPr>
            <p:cNvPr id="14374" name="AutoShape 6"/>
            <p:cNvSpPr>
              <a:spLocks noChangeArrowheads="1"/>
            </p:cNvSpPr>
            <p:nvPr/>
          </p:nvSpPr>
          <p:spPr bwMode="auto">
            <a:xfrm flipV="1">
              <a:off x="2645833" y="346075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5" name="AutoShape 7"/>
            <p:cNvCxnSpPr>
              <a:cxnSpLocks noChangeShapeType="1"/>
              <a:stCxn id="14339" idx="3"/>
              <a:endCxn id="14374" idx="3"/>
            </p:cNvCxnSpPr>
            <p:nvPr/>
          </p:nvCxnSpPr>
          <p:spPr bwMode="auto">
            <a:xfrm flipH="1">
              <a:off x="2897717" y="2514600"/>
              <a:ext cx="3050116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8720" name="AutoShape 9"/>
          <p:cNvCxnSpPr>
            <a:cxnSpLocks noChangeShapeType="1"/>
            <a:stCxn id="14374" idx="0"/>
          </p:cNvCxnSpPr>
          <p:nvPr/>
        </p:nvCxnSpPr>
        <p:spPr bwMode="auto">
          <a:xfrm flipH="1">
            <a:off x="1883835" y="3765553"/>
            <a:ext cx="1013884" cy="822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1625600" y="4648200"/>
            <a:ext cx="508000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3</a:t>
            </a:r>
          </a:p>
        </p:txBody>
      </p:sp>
      <p:cxnSp>
        <p:nvCxnSpPr>
          <p:cNvPr id="67" name="AutoShape 21"/>
          <p:cNvCxnSpPr>
            <a:cxnSpLocks noChangeShapeType="1"/>
          </p:cNvCxnSpPr>
          <p:nvPr/>
        </p:nvCxnSpPr>
        <p:spPr bwMode="auto">
          <a:xfrm rot="5400000">
            <a:off x="5790143" y="2665943"/>
            <a:ext cx="304800" cy="211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AutoShape 21"/>
          <p:cNvCxnSpPr>
            <a:cxnSpLocks noChangeShapeType="1"/>
            <a:stCxn id="14339" idx="3"/>
          </p:cNvCxnSpPr>
          <p:nvPr/>
        </p:nvCxnSpPr>
        <p:spPr bwMode="auto">
          <a:xfrm rot="16200000" flipH="1">
            <a:off x="6212417" y="2250019"/>
            <a:ext cx="228600" cy="757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AutoShape 21"/>
          <p:cNvCxnSpPr>
            <a:cxnSpLocks noChangeShapeType="1"/>
          </p:cNvCxnSpPr>
          <p:nvPr/>
        </p:nvCxnSpPr>
        <p:spPr bwMode="auto">
          <a:xfrm rot="5400000">
            <a:off x="2744259" y="3913717"/>
            <a:ext cx="304800" cy="211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AutoShape 21"/>
          <p:cNvCxnSpPr>
            <a:cxnSpLocks noChangeShapeType="1"/>
            <a:stCxn id="14374" idx="0"/>
          </p:cNvCxnSpPr>
          <p:nvPr/>
        </p:nvCxnSpPr>
        <p:spPr bwMode="auto">
          <a:xfrm rot="16200000" flipH="1">
            <a:off x="2926292" y="3739091"/>
            <a:ext cx="196850" cy="249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4" name="Group 13"/>
          <p:cNvGrpSpPr/>
          <p:nvPr/>
        </p:nvGrpSpPr>
        <p:grpSpPr>
          <a:xfrm>
            <a:off x="5693833" y="2514603"/>
            <a:ext cx="508000" cy="1235075"/>
            <a:chOff x="5693833" y="2514603"/>
            <a:chExt cx="508000" cy="1235075"/>
          </a:xfrm>
        </p:grpSpPr>
        <p:sp>
          <p:nvSpPr>
            <p:cNvPr id="14372" name="AutoShape 20"/>
            <p:cNvSpPr>
              <a:spLocks noChangeArrowheads="1"/>
            </p:cNvSpPr>
            <p:nvPr/>
          </p:nvSpPr>
          <p:spPr bwMode="auto">
            <a:xfrm flipV="1">
              <a:off x="5693833" y="3444878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3" name="AutoShape 21"/>
            <p:cNvCxnSpPr>
              <a:cxnSpLocks noChangeShapeType="1"/>
              <a:stCxn id="14339" idx="3"/>
              <a:endCxn id="14372" idx="3"/>
            </p:cNvCxnSpPr>
            <p:nvPr/>
          </p:nvCxnSpPr>
          <p:spPr bwMode="auto">
            <a:xfrm flipH="1">
              <a:off x="5945717" y="2514603"/>
              <a:ext cx="2117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4673600" y="3762375"/>
            <a:ext cx="1524000" cy="1190625"/>
            <a:chOff x="3505200" y="3762375"/>
            <a:chExt cx="1142999" cy="1190625"/>
          </a:xfrm>
          <a:solidFill>
            <a:srgbClr val="C198E0"/>
          </a:solidFill>
        </p:grpSpPr>
        <p:cxnSp>
          <p:nvCxnSpPr>
            <p:cNvPr id="14368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9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4370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7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4456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7721600" y="3762375"/>
            <a:ext cx="1524000" cy="1190625"/>
            <a:chOff x="5791200" y="3762375"/>
            <a:chExt cx="1142999" cy="1190625"/>
          </a:xfrm>
          <a:solidFill>
            <a:srgbClr val="C198E0"/>
          </a:solidFill>
        </p:grpSpPr>
        <p:cxnSp>
          <p:nvCxnSpPr>
            <p:cNvPr id="14362" name="AutoShape 29"/>
            <p:cNvCxnSpPr>
              <a:cxnSpLocks noChangeShapeType="1"/>
            </p:cNvCxnSpPr>
            <p:nvPr/>
          </p:nvCxnSpPr>
          <p:spPr bwMode="auto">
            <a:xfrm flipH="1">
              <a:off x="5984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3" name="Rectangle 7"/>
            <p:cNvSpPr>
              <a:spLocks noChangeArrowheads="1"/>
            </p:cNvSpPr>
            <p:nvPr/>
          </p:nvSpPr>
          <p:spPr bwMode="auto">
            <a:xfrm>
              <a:off x="579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14</a:t>
              </a:r>
            </a:p>
          </p:txBody>
        </p:sp>
        <p:cxnSp>
          <p:nvCxnSpPr>
            <p:cNvPr id="14364" name="AutoShape 21"/>
            <p:cNvCxnSpPr>
              <a:cxnSpLocks noChangeShapeType="1"/>
            </p:cNvCxnSpPr>
            <p:nvPr/>
          </p:nvCxnSpPr>
          <p:spPr bwMode="auto">
            <a:xfrm rot="5400000">
              <a:off x="6592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5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6742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5689600" y="3765550"/>
            <a:ext cx="508000" cy="1187450"/>
            <a:chOff x="6553200" y="3765550"/>
            <a:chExt cx="381000" cy="1187450"/>
          </a:xfrm>
          <a:solidFill>
            <a:srgbClr val="C198E0"/>
          </a:solidFill>
        </p:grpSpPr>
        <p:cxnSp>
          <p:nvCxnSpPr>
            <p:cNvPr id="14360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1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4</a:t>
              </a:r>
            </a:p>
          </p:txBody>
        </p:sp>
      </p:grpSp>
      <p:grpSp>
        <p:nvGrpSpPr>
          <p:cNvPr id="12" name="Group 65"/>
          <p:cNvGrpSpPr>
            <a:grpSpLocks/>
          </p:cNvGrpSpPr>
          <p:nvPr/>
        </p:nvGrpSpPr>
        <p:grpSpPr bwMode="auto">
          <a:xfrm>
            <a:off x="5945717" y="3765550"/>
            <a:ext cx="1267883" cy="1187450"/>
            <a:chOff x="6745288" y="3765550"/>
            <a:chExt cx="950912" cy="1187450"/>
          </a:xfrm>
          <a:solidFill>
            <a:srgbClr val="C198E0"/>
          </a:solidFill>
        </p:grpSpPr>
        <p:cxnSp>
          <p:nvCxnSpPr>
            <p:cNvPr id="14358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59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6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250142" y="32721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57800" y="32721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46142" y="3272135"/>
            <a:ext cx="34065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34000" y="19767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3</a:t>
            </a:r>
          </a:p>
        </p:txBody>
      </p: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5947833" y="2514600"/>
            <a:ext cx="3301998" cy="1250950"/>
            <a:chOff x="4460876" y="2514600"/>
            <a:chExt cx="2476499" cy="1250950"/>
          </a:xfrm>
        </p:grpSpPr>
        <p:sp>
          <p:nvSpPr>
            <p:cNvPr id="14366" name="AutoShape 26"/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67" name="AutoShape 27"/>
            <p:cNvCxnSpPr>
              <a:cxnSpLocks noChangeShapeType="1"/>
              <a:stCxn id="14339" idx="3"/>
              <a:endCxn id="1436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="" xmlns:p14="http://schemas.microsoft.com/office/powerpoint/2010/main" val="6777680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7" grpId="0"/>
      <p:bldP spid="48" grpId="0"/>
      <p:bldP spid="49" grpId="0" animBg="1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ym typeface="Symbol" pitchFamily="18" charset="2"/>
              </a:rPr>
              <a:t>Alpha-Beta Example</a:t>
            </a:r>
          </a:p>
        </p:txBody>
      </p:sp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5693833" y="22098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2641600" y="3765550"/>
            <a:ext cx="508000" cy="1187450"/>
            <a:chOff x="1981200" y="3765550"/>
            <a:chExt cx="381000" cy="1187450"/>
          </a:xfrm>
          <a:solidFill>
            <a:srgbClr val="C198E0"/>
          </a:solidFill>
        </p:grpSpPr>
        <p:cxnSp>
          <p:nvCxnSpPr>
            <p:cNvPr id="14382" name="AutoShape 13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3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12</a:t>
              </a: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897717" y="3765550"/>
            <a:ext cx="1267883" cy="1187450"/>
            <a:chOff x="2173288" y="3765550"/>
            <a:chExt cx="950912" cy="1187450"/>
          </a:xfrm>
          <a:solidFill>
            <a:srgbClr val="C198E0"/>
          </a:solidFill>
        </p:grpSpPr>
        <p:cxnSp>
          <p:nvCxnSpPr>
            <p:cNvPr id="14380" name="AutoShape 17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763586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1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8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8737600" y="3765550"/>
            <a:ext cx="508000" cy="1187450"/>
            <a:chOff x="6553200" y="3765550"/>
            <a:chExt cx="381000" cy="1187450"/>
          </a:xfrm>
          <a:solidFill>
            <a:srgbClr val="C198E0"/>
          </a:solidFill>
        </p:grpSpPr>
        <p:cxnSp>
          <p:nvCxnSpPr>
            <p:cNvPr id="14378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9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8993717" y="3765550"/>
            <a:ext cx="1267883" cy="1187450"/>
            <a:chOff x="6745288" y="3765550"/>
            <a:chExt cx="950912" cy="1187450"/>
          </a:xfrm>
          <a:solidFill>
            <a:srgbClr val="C198E0"/>
          </a:solidFill>
        </p:grpSpPr>
        <p:cxnSp>
          <p:nvCxnSpPr>
            <p:cNvPr id="14376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7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45833" y="2514600"/>
            <a:ext cx="3302000" cy="1250950"/>
            <a:chOff x="2645833" y="2514600"/>
            <a:chExt cx="3302000" cy="1250950"/>
          </a:xfrm>
        </p:grpSpPr>
        <p:sp>
          <p:nvSpPr>
            <p:cNvPr id="14374" name="AutoShape 6"/>
            <p:cNvSpPr>
              <a:spLocks noChangeArrowheads="1"/>
            </p:cNvSpPr>
            <p:nvPr/>
          </p:nvSpPr>
          <p:spPr bwMode="auto">
            <a:xfrm flipV="1">
              <a:off x="2645833" y="346075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5" name="AutoShape 7"/>
            <p:cNvCxnSpPr>
              <a:cxnSpLocks noChangeShapeType="1"/>
              <a:stCxn id="14339" idx="3"/>
              <a:endCxn id="14374" idx="3"/>
            </p:cNvCxnSpPr>
            <p:nvPr/>
          </p:nvCxnSpPr>
          <p:spPr bwMode="auto">
            <a:xfrm flipH="1">
              <a:off x="2897717" y="2514600"/>
              <a:ext cx="3050116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8720" name="AutoShape 9"/>
          <p:cNvCxnSpPr>
            <a:cxnSpLocks noChangeShapeType="1"/>
            <a:stCxn id="14374" idx="0"/>
          </p:cNvCxnSpPr>
          <p:nvPr/>
        </p:nvCxnSpPr>
        <p:spPr bwMode="auto">
          <a:xfrm flipH="1">
            <a:off x="1883835" y="3765553"/>
            <a:ext cx="1013884" cy="822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1625600" y="4648200"/>
            <a:ext cx="508000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3</a:t>
            </a:r>
          </a:p>
        </p:txBody>
      </p:sp>
      <p:cxnSp>
        <p:nvCxnSpPr>
          <p:cNvPr id="67" name="AutoShape 21"/>
          <p:cNvCxnSpPr>
            <a:cxnSpLocks noChangeShapeType="1"/>
          </p:cNvCxnSpPr>
          <p:nvPr/>
        </p:nvCxnSpPr>
        <p:spPr bwMode="auto">
          <a:xfrm rot="5400000">
            <a:off x="5790143" y="2665943"/>
            <a:ext cx="304800" cy="211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AutoShape 21"/>
          <p:cNvCxnSpPr>
            <a:cxnSpLocks noChangeShapeType="1"/>
            <a:stCxn id="14339" idx="3"/>
          </p:cNvCxnSpPr>
          <p:nvPr/>
        </p:nvCxnSpPr>
        <p:spPr bwMode="auto">
          <a:xfrm rot="16200000" flipH="1">
            <a:off x="6212417" y="2250019"/>
            <a:ext cx="228600" cy="757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AutoShape 21"/>
          <p:cNvCxnSpPr>
            <a:cxnSpLocks noChangeShapeType="1"/>
          </p:cNvCxnSpPr>
          <p:nvPr/>
        </p:nvCxnSpPr>
        <p:spPr bwMode="auto">
          <a:xfrm rot="5400000">
            <a:off x="2744259" y="3913717"/>
            <a:ext cx="304800" cy="211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AutoShape 21"/>
          <p:cNvCxnSpPr>
            <a:cxnSpLocks noChangeShapeType="1"/>
            <a:stCxn id="14374" idx="0"/>
          </p:cNvCxnSpPr>
          <p:nvPr/>
        </p:nvCxnSpPr>
        <p:spPr bwMode="auto">
          <a:xfrm rot="16200000" flipH="1">
            <a:off x="2926292" y="3739091"/>
            <a:ext cx="196850" cy="249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4" name="Group 13"/>
          <p:cNvGrpSpPr/>
          <p:nvPr/>
        </p:nvGrpSpPr>
        <p:grpSpPr>
          <a:xfrm>
            <a:off x="5693833" y="2514603"/>
            <a:ext cx="508000" cy="1235075"/>
            <a:chOff x="5693833" y="2514603"/>
            <a:chExt cx="508000" cy="1235075"/>
          </a:xfrm>
        </p:grpSpPr>
        <p:sp>
          <p:nvSpPr>
            <p:cNvPr id="14372" name="AutoShape 20"/>
            <p:cNvSpPr>
              <a:spLocks noChangeArrowheads="1"/>
            </p:cNvSpPr>
            <p:nvPr/>
          </p:nvSpPr>
          <p:spPr bwMode="auto">
            <a:xfrm flipV="1">
              <a:off x="5693833" y="3444878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3" name="AutoShape 21"/>
            <p:cNvCxnSpPr>
              <a:cxnSpLocks noChangeShapeType="1"/>
              <a:stCxn id="14339" idx="3"/>
              <a:endCxn id="14372" idx="3"/>
            </p:cNvCxnSpPr>
            <p:nvPr/>
          </p:nvCxnSpPr>
          <p:spPr bwMode="auto">
            <a:xfrm flipH="1">
              <a:off x="5945717" y="2514603"/>
              <a:ext cx="2117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4673600" y="3762375"/>
            <a:ext cx="1524000" cy="1190625"/>
            <a:chOff x="3505200" y="3762375"/>
            <a:chExt cx="1142999" cy="1190625"/>
          </a:xfrm>
          <a:solidFill>
            <a:srgbClr val="C198E0"/>
          </a:solidFill>
        </p:grpSpPr>
        <p:cxnSp>
          <p:nvCxnSpPr>
            <p:cNvPr id="14368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9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4370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7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4456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5947833" y="2514600"/>
            <a:ext cx="3301998" cy="1250950"/>
            <a:chOff x="4460876" y="2514600"/>
            <a:chExt cx="2476499" cy="1250950"/>
          </a:xfrm>
        </p:grpSpPr>
        <p:sp>
          <p:nvSpPr>
            <p:cNvPr id="14366" name="AutoShape 26"/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67" name="AutoShape 27"/>
            <p:cNvCxnSpPr>
              <a:cxnSpLocks noChangeShapeType="1"/>
              <a:stCxn id="14339" idx="3"/>
              <a:endCxn id="1436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7721600" y="3762375"/>
            <a:ext cx="1524000" cy="1190625"/>
            <a:chOff x="5791200" y="3762375"/>
            <a:chExt cx="1142999" cy="1190625"/>
          </a:xfrm>
          <a:solidFill>
            <a:srgbClr val="C198E0"/>
          </a:solidFill>
        </p:grpSpPr>
        <p:cxnSp>
          <p:nvCxnSpPr>
            <p:cNvPr id="14362" name="AutoShape 29"/>
            <p:cNvCxnSpPr>
              <a:cxnSpLocks noChangeShapeType="1"/>
            </p:cNvCxnSpPr>
            <p:nvPr/>
          </p:nvCxnSpPr>
          <p:spPr bwMode="auto">
            <a:xfrm flipH="1">
              <a:off x="5984875" y="3765550"/>
              <a:ext cx="760413" cy="822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3" name="Rectangle 7"/>
            <p:cNvSpPr>
              <a:spLocks noChangeArrowheads="1"/>
            </p:cNvSpPr>
            <p:nvPr/>
          </p:nvSpPr>
          <p:spPr bwMode="auto">
            <a:xfrm>
              <a:off x="5791200" y="4648200"/>
              <a:ext cx="381000" cy="3048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14</a:t>
              </a:r>
            </a:p>
          </p:txBody>
        </p:sp>
        <p:cxnSp>
          <p:nvCxnSpPr>
            <p:cNvPr id="14364" name="AutoShape 21"/>
            <p:cNvCxnSpPr>
              <a:cxnSpLocks noChangeShapeType="1"/>
            </p:cNvCxnSpPr>
            <p:nvPr/>
          </p:nvCxnSpPr>
          <p:spPr bwMode="auto">
            <a:xfrm rot="5400000">
              <a:off x="6592094" y="3913981"/>
              <a:ext cx="304800" cy="158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5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6742112" y="3770312"/>
              <a:ext cx="196850" cy="187325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6" name="TextBox 5"/>
          <p:cNvSpPr txBox="1"/>
          <p:nvPr/>
        </p:nvSpPr>
        <p:spPr>
          <a:xfrm>
            <a:off x="5257800" y="2895600"/>
            <a:ext cx="71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itchFamily="18" charset="2"/>
              </a:rPr>
              <a:t> </a:t>
            </a:r>
            <a:r>
              <a:rPr lang="en-US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dirty="0"/>
              <a:t> =3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748345" y="2895600"/>
            <a:ext cx="71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itchFamily="18" charset="2"/>
              </a:rPr>
              <a:t> </a:t>
            </a:r>
            <a:r>
              <a:rPr lang="en-US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dirty="0"/>
              <a:t> =3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66800" y="1295400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itchFamily="18" charset="2"/>
              </a:rPr>
              <a:t> </a:t>
            </a:r>
            <a:r>
              <a:rPr lang="en-US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dirty="0"/>
              <a:t> = best option so far from any </a:t>
            </a:r>
          </a:p>
          <a:p>
            <a:r>
              <a:rPr lang="en-US" dirty="0"/>
              <a:t>MAX node on this path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4200" y="5486400"/>
            <a:ext cx="4679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00FF"/>
                </a:solidFill>
              </a:rPr>
              <a:t>The order of generation matters</a:t>
            </a:r>
            <a:r>
              <a:rPr lang="en-US" dirty="0"/>
              <a:t>: more </a:t>
            </a:r>
          </a:p>
          <a:p>
            <a:r>
              <a:rPr lang="en-US" dirty="0"/>
              <a:t>pruning is possible if good moves come first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250142" y="32721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34000" y="19767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3</a:t>
            </a:r>
          </a:p>
        </p:txBody>
      </p:sp>
      <p:pic>
        <p:nvPicPr>
          <p:cNvPr id="47" name="Picture 46" descr="BU00529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429000"/>
            <a:ext cx="1230511" cy="12923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7777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" grpId="0"/>
      <p:bldP spid="48" grpId="1"/>
      <p:bldP spid="50" grpId="0"/>
      <p:bldP spid="15" grpId="0"/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2133600"/>
            <a:ext cx="5943600" cy="2912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Outline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05000"/>
            <a:ext cx="4800600" cy="2912215"/>
          </a:xfrm>
        </p:spPr>
        <p:txBody>
          <a:bodyPr/>
          <a:lstStyle/>
          <a:p>
            <a:pPr lvl="6">
              <a:lnSpc>
                <a:spcPct val="150000"/>
              </a:lnSpc>
            </a:pPr>
            <a:endParaRPr lang="en-US" sz="500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History / Overview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Minimax for Zero-Sum Games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α-β Pruning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Finite lookahead and evaluation</a:t>
            </a:r>
          </a:p>
        </p:txBody>
      </p:sp>
    </p:spTree>
    <p:extLst>
      <p:ext uri="{BB962C8B-B14F-4D97-AF65-F5344CB8AC3E}">
        <p14:creationId xmlns="" xmlns:p14="http://schemas.microsoft.com/office/powerpoint/2010/main" val="194820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Quiz</a:t>
            </a:r>
          </a:p>
        </p:txBody>
      </p:sp>
      <p:pic>
        <p:nvPicPr>
          <p:cNvPr id="6" name="Picture 5" descr="alpha-beta-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71600"/>
            <a:ext cx="6502400" cy="482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584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Quiz 2</a:t>
            </a:r>
          </a:p>
        </p:txBody>
      </p:sp>
      <p:pic>
        <p:nvPicPr>
          <p:cNvPr id="5" name="Picture 4" descr="alpha-beta-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43000"/>
            <a:ext cx="9029700" cy="571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056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pha-beta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43000"/>
            <a:ext cx="9029700" cy="5715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019800" y="4259759"/>
            <a:ext cx="11430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Quiz 2</a:t>
            </a:r>
          </a:p>
        </p:txBody>
      </p:sp>
      <p:sp>
        <p:nvSpPr>
          <p:cNvPr id="6" name="Rectangle 5"/>
          <p:cNvSpPr/>
          <p:nvPr/>
        </p:nvSpPr>
        <p:spPr>
          <a:xfrm>
            <a:off x="9829800" y="5486400"/>
            <a:ext cx="10668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01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86800" y="3621505"/>
            <a:ext cx="17526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01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95600" y="5410200"/>
            <a:ext cx="1066800" cy="1371600"/>
            <a:chOff x="2895600" y="5410200"/>
            <a:chExt cx="1066800" cy="1371600"/>
          </a:xfrm>
        </p:grpSpPr>
        <p:sp>
          <p:nvSpPr>
            <p:cNvPr id="3" name="Rectangle 2"/>
            <p:cNvSpPr/>
            <p:nvPr/>
          </p:nvSpPr>
          <p:spPr>
            <a:xfrm>
              <a:off x="2895600" y="5410200"/>
              <a:ext cx="10668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B01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24200" y="5562600"/>
              <a:ext cx="44613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9B01FF"/>
                  </a:solidFill>
                  <a:latin typeface="Calibri"/>
                  <a:cs typeface="Calibri"/>
                </a:rPr>
                <a:t>?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743200" y="2438400"/>
            <a:ext cx="7566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5400" y="5486400"/>
            <a:ext cx="10668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01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5715000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8600" y="3581400"/>
            <a:ext cx="17526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01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19600" y="3657600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34000" y="1066800"/>
            <a:ext cx="7566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24000" y="4495800"/>
            <a:ext cx="7566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10000" y="4488359"/>
            <a:ext cx="10426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100</a:t>
            </a:r>
          </a:p>
        </p:txBody>
      </p:sp>
      <p:sp>
        <p:nvSpPr>
          <p:cNvPr id="7" name="Rectangle 6"/>
          <p:cNvSpPr/>
          <p:nvPr/>
        </p:nvSpPr>
        <p:spPr>
          <a:xfrm>
            <a:off x="7543800" y="5410200"/>
            <a:ext cx="1066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B01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924800" y="5562600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24600" y="1828800"/>
            <a:ext cx="2743200" cy="4953000"/>
            <a:chOff x="6324600" y="1828800"/>
            <a:chExt cx="2743200" cy="4953000"/>
          </a:xfrm>
        </p:grpSpPr>
        <p:sp>
          <p:nvSpPr>
            <p:cNvPr id="11" name="Rectangle 10"/>
            <p:cNvSpPr/>
            <p:nvPr/>
          </p:nvSpPr>
          <p:spPr>
            <a:xfrm>
              <a:off x="7162800" y="1828800"/>
              <a:ext cx="1905000" cy="335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B01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24600" y="3429000"/>
              <a:ext cx="2209800" cy="335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B01FF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391400" y="2209800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19800" y="4259759"/>
            <a:ext cx="11430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530348" y="2583359"/>
            <a:ext cx="4706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915400" y="3505200"/>
            <a:ext cx="446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9B01FF"/>
                </a:solidFill>
                <a:latin typeface="Calibri"/>
                <a:cs typeface="Calibri"/>
              </a:rPr>
              <a:t>?</a:t>
            </a:r>
          </a:p>
        </p:txBody>
      </p:sp>
      <p:pic>
        <p:nvPicPr>
          <p:cNvPr id="38" name="Picture 37" descr="BU00529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895600"/>
            <a:ext cx="1230511" cy="129235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705600" y="2583359"/>
            <a:ext cx="8930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/>
                <a:cs typeface="Calibri"/>
              </a:rPr>
              <a:t>β =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495800" y="1059359"/>
            <a:ext cx="9134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α =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90558" y="4488359"/>
            <a:ext cx="7858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α=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00400" y="4495800"/>
            <a:ext cx="7858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α=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096000" y="4259759"/>
            <a:ext cx="7858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Calibri"/>
                <a:cs typeface="Calibri"/>
              </a:rPr>
              <a:t>α=</a:t>
            </a:r>
          </a:p>
        </p:txBody>
      </p:sp>
      <p:pic>
        <p:nvPicPr>
          <p:cNvPr id="21" name="Picture 20" descr="BU00529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648200"/>
            <a:ext cx="1230511" cy="129235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926382" y="2430959"/>
            <a:ext cx="8930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/>
                <a:cs typeface="Calibri"/>
              </a:rPr>
              <a:t>β =</a:t>
            </a:r>
          </a:p>
        </p:txBody>
      </p:sp>
    </p:spTree>
    <p:extLst>
      <p:ext uri="{BB962C8B-B14F-4D97-AF65-F5344CB8AC3E}">
        <p14:creationId xmlns="" xmlns:p14="http://schemas.microsoft.com/office/powerpoint/2010/main" val="455605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/>
      <p:bldP spid="19" grpId="0"/>
      <p:bldP spid="9" grpId="0" animBg="1"/>
      <p:bldP spid="22" grpId="0"/>
      <p:bldP spid="22" grpId="1"/>
      <p:bldP spid="26" grpId="0"/>
      <p:bldP spid="27" grpId="0"/>
      <p:bldP spid="32" grpId="0"/>
      <p:bldP spid="7" grpId="0" animBg="1"/>
      <p:bldP spid="30" grpId="0"/>
      <p:bldP spid="30" grpId="1"/>
      <p:bldP spid="24" grpId="0"/>
      <p:bldP spid="24" grpId="1"/>
      <p:bldP spid="34" grpId="0" animBg="1"/>
      <p:bldP spid="36" grpId="0"/>
      <p:bldP spid="37" grpId="0"/>
      <p:bldP spid="37" grpId="1"/>
      <p:bldP spid="39" grpId="0"/>
      <p:bldP spid="40" grpId="0"/>
      <p:bldP spid="41" grpId="0"/>
      <p:bldP spid="42" grpId="0"/>
      <p:bldP spid="43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ym typeface="Symbol" pitchFamily="18" charset="2"/>
              </a:rPr>
              <a:t>Alpha-Beta Pruning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6858000" cy="54102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400" dirty="0"/>
              <a:t>General case (pruning children of </a:t>
            </a:r>
            <a:r>
              <a:rPr lang="en-US" sz="2400" dirty="0">
                <a:solidFill>
                  <a:srgbClr val="FF0000"/>
                </a:solidFill>
              </a:rPr>
              <a:t>MIN</a:t>
            </a:r>
            <a:r>
              <a:rPr lang="en-US" sz="2400" dirty="0"/>
              <a:t> node)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We’re computing the </a:t>
            </a:r>
            <a:r>
              <a:rPr lang="en-US" sz="2000" dirty="0">
                <a:solidFill>
                  <a:srgbClr val="FF0000"/>
                </a:solidFill>
                <a:sym typeface="Symbol" pitchFamily="18" charset="2"/>
              </a:rPr>
              <a:t>MIN-VALUE </a:t>
            </a:r>
            <a:r>
              <a:rPr lang="en-US" sz="2000" dirty="0">
                <a:sym typeface="Symbol" pitchFamily="18" charset="2"/>
              </a:rPr>
              <a:t>at some node</a:t>
            </a:r>
            <a:r>
              <a:rPr lang="en-US" sz="2000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sz="2000" i="1" dirty="0">
                <a:solidFill>
                  <a:srgbClr val="FF0000"/>
                </a:solidFill>
                <a:sym typeface="Symbol" pitchFamily="18" charset="2"/>
              </a:rPr>
              <a:t>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We’re looping over </a:t>
            </a:r>
            <a:r>
              <a:rPr lang="en-US" sz="2000" i="1" dirty="0" err="1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en-US" sz="2000" dirty="0" err="1">
                <a:sym typeface="Symbol" pitchFamily="18" charset="2"/>
              </a:rPr>
              <a:t>’s</a:t>
            </a:r>
            <a:r>
              <a:rPr lang="en-US" sz="2000" dirty="0">
                <a:sym typeface="Symbol" pitchFamily="18" charset="2"/>
              </a:rPr>
              <a:t> children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i="1" dirty="0" err="1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en-US" sz="2000" dirty="0" err="1">
                <a:sym typeface="Symbol" pitchFamily="18" charset="2"/>
              </a:rPr>
              <a:t>’s</a:t>
            </a:r>
            <a:r>
              <a:rPr lang="en-US" sz="2000" dirty="0">
                <a:sym typeface="Symbol" pitchFamily="18" charset="2"/>
              </a:rPr>
              <a:t> estimate of the </a:t>
            </a:r>
            <a:r>
              <a:rPr lang="en-US" sz="2000" dirty="0" err="1">
                <a:sym typeface="Symbol" pitchFamily="18" charset="2"/>
              </a:rPr>
              <a:t>childrens</a:t>
            </a:r>
            <a:r>
              <a:rPr lang="en-US" sz="2000" dirty="0">
                <a:sym typeface="Symbol" pitchFamily="18" charset="2"/>
              </a:rPr>
              <a:t>’ min is dropping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Who cares about </a:t>
            </a:r>
            <a:r>
              <a:rPr lang="en-US" sz="2000" i="1" dirty="0" err="1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en-US" sz="2000" dirty="0" err="1">
                <a:sym typeface="Symbol" pitchFamily="18" charset="2"/>
              </a:rPr>
              <a:t>’s</a:t>
            </a:r>
            <a:r>
              <a:rPr lang="en-US" sz="2000" dirty="0">
                <a:sym typeface="Symbol" pitchFamily="18" charset="2"/>
              </a:rPr>
              <a:t> value?  </a:t>
            </a:r>
            <a:r>
              <a:rPr lang="en-US" sz="2000" dirty="0">
                <a:solidFill>
                  <a:srgbClr val="0000FF"/>
                </a:solidFill>
                <a:sym typeface="Symbol" pitchFamily="18" charset="2"/>
              </a:rPr>
              <a:t>MAX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Let </a:t>
            </a:r>
            <a:r>
              <a:rPr lang="en-US" sz="2000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sz="2000" dirty="0"/>
              <a:t> be the best value that </a:t>
            </a:r>
            <a:r>
              <a:rPr lang="en-US" sz="2000" dirty="0">
                <a:solidFill>
                  <a:srgbClr val="0000FF"/>
                </a:solidFill>
              </a:rPr>
              <a:t>MAX</a:t>
            </a:r>
            <a:r>
              <a:rPr lang="en-US" sz="2000" dirty="0"/>
              <a:t> can get so far at any choice point along the current path from the root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If </a:t>
            </a:r>
            <a:r>
              <a:rPr lang="en-US" sz="2000" i="1" dirty="0">
                <a:solidFill>
                  <a:srgbClr val="FF0000"/>
                </a:solidFill>
              </a:rPr>
              <a:t>n</a:t>
            </a:r>
            <a:r>
              <a:rPr lang="en-US" sz="2000" dirty="0"/>
              <a:t> becomes worse than </a:t>
            </a:r>
            <a:r>
              <a:rPr lang="en-US" sz="2000" b="1" i="1" dirty="0">
                <a:solidFill>
                  <a:srgbClr val="0000FF"/>
                </a:solidFill>
                <a:sym typeface="Symbol" pitchFamily="18" charset="2"/>
              </a:rPr>
              <a:t>α</a:t>
            </a:r>
            <a:r>
              <a:rPr lang="en-US" sz="2000" dirty="0"/>
              <a:t>, MAX will avoid it, so we can prune </a:t>
            </a:r>
            <a:r>
              <a:rPr lang="en-US" sz="2000" i="1" dirty="0">
                <a:solidFill>
                  <a:srgbClr val="FF0000"/>
                </a:solidFill>
              </a:rPr>
              <a:t>n</a:t>
            </a:r>
            <a:r>
              <a:rPr lang="en-US" sz="2000" dirty="0"/>
              <a:t>’s other children (it’s already bad enough that it won’t be played)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Pruning children of </a:t>
            </a:r>
            <a:r>
              <a:rPr lang="en-US" sz="2400" dirty="0">
                <a:solidFill>
                  <a:srgbClr val="0000FF"/>
                </a:solidFill>
              </a:rPr>
              <a:t>MAX</a:t>
            </a:r>
            <a:r>
              <a:rPr lang="en-US" sz="2400" dirty="0"/>
              <a:t> node is symmetric</a:t>
            </a:r>
          </a:p>
          <a:p>
            <a:pPr lvl="1">
              <a:lnSpc>
                <a:spcPct val="110000"/>
              </a:lnSpc>
              <a:buClr>
                <a:srgbClr val="000000"/>
              </a:buClr>
            </a:pP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Let </a:t>
            </a:r>
            <a:r>
              <a:rPr lang="en-US" sz="2000" b="1" dirty="0">
                <a:solidFill>
                  <a:srgbClr val="FF0000"/>
                </a:solidFill>
                <a:sym typeface="Symbol" pitchFamily="18" charset="2"/>
              </a:rPr>
              <a:t>β</a:t>
            </a:r>
            <a:r>
              <a:rPr lang="en-US" sz="2000" dirty="0">
                <a:solidFill>
                  <a:srgbClr val="000000"/>
                </a:solidFill>
              </a:rPr>
              <a:t> be the best value that </a:t>
            </a:r>
            <a:r>
              <a:rPr lang="en-US" sz="2000" dirty="0">
                <a:solidFill>
                  <a:srgbClr val="FF0000"/>
                </a:solidFill>
              </a:rPr>
              <a:t>MIN</a:t>
            </a:r>
            <a:r>
              <a:rPr lang="en-US" sz="2000" dirty="0">
                <a:solidFill>
                  <a:srgbClr val="000000"/>
                </a:solidFill>
              </a:rPr>
              <a:t> can get so far at any choice point along the current path from the root</a:t>
            </a:r>
          </a:p>
          <a:p>
            <a:pPr lvl="1"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778750" y="1995765"/>
            <a:ext cx="6351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MAX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778750" y="2819400"/>
            <a:ext cx="608013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MIN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778750" y="4205565"/>
            <a:ext cx="6351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MAX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7778750" y="4967288"/>
            <a:ext cx="608013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MIN</a:t>
            </a: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 flipV="1">
            <a:off x="92964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/>
          <a:lstStyle/>
          <a:p>
            <a:pPr algn="ctr"/>
            <a:r>
              <a:rPr lang="en-US" sz="1600" i="1" dirty="0">
                <a:latin typeface="Calibri" pitchFamily="34" charset="0"/>
                <a:sym typeface="Symbol" pitchFamily="18" charset="2"/>
              </a:rPr>
              <a:t>a</a:t>
            </a:r>
            <a:endParaRPr lang="en-US" sz="1600" i="1" dirty="0">
              <a:latin typeface="Calibri" pitchFamily="34" charset="0"/>
            </a:endParaRPr>
          </a:p>
        </p:txBody>
      </p:sp>
      <p:cxnSp>
        <p:nvCxnSpPr>
          <p:cNvPr id="23561" name="AutoShape 9"/>
          <p:cNvCxnSpPr>
            <a:cxnSpLocks noChangeShapeType="1"/>
            <a:stCxn id="23564" idx="3"/>
            <a:endCxn id="23560" idx="3"/>
          </p:cNvCxnSpPr>
          <p:nvPr/>
        </p:nvCxnSpPr>
        <p:spPr bwMode="auto">
          <a:xfrm flipH="1">
            <a:off x="9485313" y="2362200"/>
            <a:ext cx="763587" cy="5334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10287000" y="4205288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latin typeface="Calibri" pitchFamily="34" charset="0"/>
            </a:endParaRPr>
          </a:p>
        </p:txBody>
      </p:sp>
      <p:cxnSp>
        <p:nvCxnSpPr>
          <p:cNvPr id="23563" name="AutoShape 11"/>
          <p:cNvCxnSpPr>
            <a:cxnSpLocks noChangeShapeType="1"/>
            <a:stCxn id="23560" idx="0"/>
          </p:cNvCxnSpPr>
          <p:nvPr/>
        </p:nvCxnSpPr>
        <p:spPr bwMode="auto">
          <a:xfrm>
            <a:off x="9486900" y="3200400"/>
            <a:ext cx="344488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4" name="AutoShape 12"/>
          <p:cNvSpPr>
            <a:spLocks noChangeArrowheads="1"/>
          </p:cNvSpPr>
          <p:nvPr/>
        </p:nvSpPr>
        <p:spPr bwMode="auto">
          <a:xfrm>
            <a:off x="100584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8153400" y="32766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 flipV="1">
            <a:off x="10668000" y="5029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/>
          <a:lstStyle/>
          <a:p>
            <a:pPr algn="ctr"/>
            <a:r>
              <a:rPr lang="en-US" sz="1600" i="1" dirty="0">
                <a:latin typeface="Calibri" pitchFamily="34" charset="0"/>
              </a:rPr>
              <a:t>n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23567" name="AutoShape 15"/>
          <p:cNvCxnSpPr>
            <a:cxnSpLocks noChangeShapeType="1"/>
            <a:stCxn id="23562" idx="3"/>
            <a:endCxn id="23566" idx="3"/>
          </p:cNvCxnSpPr>
          <p:nvPr/>
        </p:nvCxnSpPr>
        <p:spPr bwMode="auto">
          <a:xfrm rot="16200000" flipH="1">
            <a:off x="10408444" y="4579144"/>
            <a:ext cx="519112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68" name="AutoShape 16"/>
          <p:cNvCxnSpPr>
            <a:cxnSpLocks noChangeShapeType="1"/>
            <a:stCxn id="23560" idx="0"/>
          </p:cNvCxnSpPr>
          <p:nvPr/>
        </p:nvCxnSpPr>
        <p:spPr bwMode="auto">
          <a:xfrm flipH="1">
            <a:off x="9145588" y="3200400"/>
            <a:ext cx="341312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9" name="Freeform 17"/>
          <p:cNvSpPr>
            <a:spLocks/>
          </p:cNvSpPr>
          <p:nvPr/>
        </p:nvSpPr>
        <p:spPr bwMode="auto">
          <a:xfrm>
            <a:off x="10185400" y="2362200"/>
            <a:ext cx="444500" cy="1828800"/>
          </a:xfrm>
          <a:custGeom>
            <a:avLst/>
            <a:gdLst>
              <a:gd name="T0" fmla="*/ 2147483647 w 280"/>
              <a:gd name="T1" fmla="*/ 0 h 1152"/>
              <a:gd name="T2" fmla="*/ 2147483647 w 280"/>
              <a:gd name="T3" fmla="*/ 2147483647 h 1152"/>
              <a:gd name="T4" fmla="*/ 2147483647 w 280"/>
              <a:gd name="T5" fmla="*/ 2147483647 h 1152"/>
              <a:gd name="T6" fmla="*/ 2147483647 w 280"/>
              <a:gd name="T7" fmla="*/ 2147483647 h 1152"/>
              <a:gd name="T8" fmla="*/ 2147483647 w 280"/>
              <a:gd name="T9" fmla="*/ 2147483647 h 1152"/>
              <a:gd name="T10" fmla="*/ 2147483647 w 280"/>
              <a:gd name="T11" fmla="*/ 2147483647 h 11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0"/>
              <a:gd name="T19" fmla="*/ 0 h 1152"/>
              <a:gd name="T20" fmla="*/ 280 w 280"/>
              <a:gd name="T21" fmla="*/ 1152 h 11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0" h="1152">
                <a:moveTo>
                  <a:pt x="40" y="0"/>
                </a:moveTo>
                <a:cubicBezTo>
                  <a:pt x="20" y="112"/>
                  <a:pt x="0" y="224"/>
                  <a:pt x="40" y="288"/>
                </a:cubicBezTo>
                <a:cubicBezTo>
                  <a:pt x="80" y="352"/>
                  <a:pt x="280" y="304"/>
                  <a:pt x="280" y="384"/>
                </a:cubicBezTo>
                <a:cubicBezTo>
                  <a:pt x="280" y="464"/>
                  <a:pt x="48" y="688"/>
                  <a:pt x="40" y="768"/>
                </a:cubicBezTo>
                <a:cubicBezTo>
                  <a:pt x="32" y="848"/>
                  <a:pt x="208" y="800"/>
                  <a:pt x="232" y="864"/>
                </a:cubicBezTo>
                <a:cubicBezTo>
                  <a:pt x="256" y="928"/>
                  <a:pt x="220" y="1040"/>
                  <a:pt x="184" y="115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23570" name="AutoShape 18"/>
          <p:cNvCxnSpPr>
            <a:cxnSpLocks noChangeShapeType="1"/>
            <a:stCxn id="23562" idx="3"/>
          </p:cNvCxnSpPr>
          <p:nvPr/>
        </p:nvCxnSpPr>
        <p:spPr bwMode="auto">
          <a:xfrm flipH="1">
            <a:off x="10134600" y="4510088"/>
            <a:ext cx="342900" cy="51911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1" name="AutoShape 19"/>
          <p:cNvCxnSpPr>
            <a:cxnSpLocks noChangeShapeType="1"/>
            <a:endCxn id="23564" idx="0"/>
          </p:cNvCxnSpPr>
          <p:nvPr/>
        </p:nvCxnSpPr>
        <p:spPr bwMode="auto">
          <a:xfrm flipH="1">
            <a:off x="10248900" y="1600200"/>
            <a:ext cx="419100" cy="4572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3" name="AutoShape 15"/>
          <p:cNvCxnSpPr>
            <a:cxnSpLocks noChangeShapeType="1"/>
            <a:stCxn id="23566" idx="0"/>
          </p:cNvCxnSpPr>
          <p:nvPr/>
        </p:nvCxnSpPr>
        <p:spPr bwMode="auto">
          <a:xfrm rot="16200000" flipH="1">
            <a:off x="10839450" y="5353050"/>
            <a:ext cx="228600" cy="1905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74" name="AutoShape 18"/>
          <p:cNvCxnSpPr>
            <a:cxnSpLocks noChangeShapeType="1"/>
            <a:stCxn id="23566" idx="0"/>
          </p:cNvCxnSpPr>
          <p:nvPr/>
        </p:nvCxnSpPr>
        <p:spPr bwMode="auto">
          <a:xfrm rot="5400000">
            <a:off x="10447337" y="5441951"/>
            <a:ext cx="519113" cy="30321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5" name="AutoShape 15"/>
          <p:cNvCxnSpPr>
            <a:cxnSpLocks noChangeShapeType="1"/>
            <a:stCxn id="23566" idx="0"/>
          </p:cNvCxnSpPr>
          <p:nvPr/>
        </p:nvCxnSpPr>
        <p:spPr bwMode="auto">
          <a:xfrm rot="16200000" flipH="1">
            <a:off x="10648950" y="5543550"/>
            <a:ext cx="457200" cy="38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="" xmlns:p14="http://schemas.microsoft.com/office/powerpoint/2010/main" val="27698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324600" y="3048000"/>
            <a:ext cx="5867400" cy="3429000"/>
          </a:xfrm>
          <a:prstGeom prst="roundRect">
            <a:avLst/>
          </a:prstGeom>
          <a:solidFill>
            <a:srgbClr val="C0000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0" y="3048000"/>
            <a:ext cx="5867400" cy="34290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Implementation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477000" y="3352800"/>
            <a:ext cx="5867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min-value(state</a:t>
            </a:r>
            <a:r>
              <a:rPr lang="en-US" sz="2400" kern="0" dirty="0">
                <a:solidFill>
                  <a:srgbClr val="C00000"/>
                </a:solidFill>
                <a:latin typeface="Calibri" pitchFamily="34" charset="0"/>
              </a:rPr>
              <a:t> , </a:t>
            </a:r>
            <a:r>
              <a:rPr lang="el-GR" sz="2400" kern="0" dirty="0">
                <a:solidFill>
                  <a:srgbClr val="C0000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C0000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∞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400" kern="0" dirty="0">
                <a:latin typeface="Calibri" pitchFamily="34" charset="0"/>
              </a:rPr>
              <a:t>v = min(v, </a:t>
            </a:r>
            <a:r>
              <a:rPr lang="en-US" sz="2400" kern="0" dirty="0">
                <a:solidFill>
                  <a:srgbClr val="0070C0"/>
                </a:solidFill>
                <a:latin typeface="Calibri" pitchFamily="34" charset="0"/>
              </a:rPr>
              <a:t>max-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</a:rPr>
              <a:t>value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(successor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400" kern="0" dirty="0">
                <a:latin typeface="Calibri" pitchFamily="34" charset="0"/>
              </a:rPr>
              <a:t>if v ≤ </a:t>
            </a:r>
            <a:r>
              <a:rPr lang="el-GR" sz="2400" kern="0" dirty="0">
                <a:latin typeface="Calibri" pitchFamily="34" charset="0"/>
              </a:rPr>
              <a:t>α</a:t>
            </a:r>
            <a:r>
              <a:rPr lang="en-US" sz="2400" kern="0" dirty="0">
                <a:latin typeface="Calibri" pitchFamily="34" charset="0"/>
              </a:rPr>
              <a:t> 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400" kern="0" dirty="0">
                <a:latin typeface="Calibri" pitchFamily="34" charset="0"/>
              </a:rPr>
              <a:t>        return v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sz="2400" kern="0" dirty="0">
                <a:latin typeface="Calibri" pitchFamily="34" charset="0"/>
              </a:rPr>
              <a:t>β </a:t>
            </a:r>
            <a:r>
              <a:rPr lang="en-US" sz="2400" kern="0" dirty="0">
                <a:latin typeface="Calibri" pitchFamily="34" charset="0"/>
              </a:rPr>
              <a:t>= min(</a:t>
            </a:r>
            <a:r>
              <a:rPr lang="el-GR" sz="2400" kern="0" dirty="0">
                <a:latin typeface="Calibri" pitchFamily="34" charset="0"/>
              </a:rPr>
              <a:t>β</a:t>
            </a:r>
            <a:r>
              <a:rPr lang="en-US" sz="2400" kern="0" dirty="0">
                <a:latin typeface="Calibri" pitchFamily="34" charset="0"/>
              </a:rPr>
              <a:t>, v)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return v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3048000"/>
            <a:ext cx="5791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max-value(state, </a:t>
            </a:r>
            <a:r>
              <a:rPr lang="el-GR" sz="2400" kern="0" dirty="0">
                <a:solidFill>
                  <a:srgbClr val="0066CC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0066CC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0066CC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initialize v =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v = </a:t>
            </a:r>
            <a:r>
              <a:rPr lang="en-US" sz="2400" kern="0" noProof="0" dirty="0">
                <a:latin typeface="Calibri" pitchFamily="34" charset="0"/>
              </a:rPr>
              <a:t>max(v, </a:t>
            </a:r>
            <a:r>
              <a:rPr lang="en-US" sz="2400" kern="0" noProof="0" dirty="0">
                <a:solidFill>
                  <a:srgbClr val="FF0000"/>
                </a:solidFill>
                <a:latin typeface="Calibri" pitchFamily="34" charset="0"/>
              </a:rPr>
              <a:t>min-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value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(successor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r>
              <a:rPr lang="en-US" sz="2400" kern="0" dirty="0">
                <a:latin typeface="Calibri" pitchFamily="34" charset="0"/>
              </a:rPr>
              <a:t>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</a:endParaRPr>
          </a:p>
          <a:p>
            <a:pPr marL="1142942" marR="0" lvl="2" indent="-228589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baseline="0" dirty="0">
                <a:latin typeface="Calibri" pitchFamily="34" charset="0"/>
              </a:rPr>
              <a:t>if</a:t>
            </a:r>
            <a:r>
              <a:rPr lang="en-US" sz="2400" kern="0" dirty="0">
                <a:latin typeface="Calibri" pitchFamily="34" charset="0"/>
              </a:rPr>
              <a:t> v ≥ </a:t>
            </a:r>
            <a:r>
              <a:rPr lang="el-GR" sz="2400" kern="0" dirty="0">
                <a:latin typeface="Calibri" pitchFamily="34" charset="0"/>
              </a:rPr>
              <a:t>β</a:t>
            </a:r>
            <a:r>
              <a:rPr lang="en-US" sz="2400" kern="0" dirty="0">
                <a:latin typeface="Calibri" pitchFamily="34" charset="0"/>
              </a:rPr>
              <a:t> </a:t>
            </a:r>
          </a:p>
          <a:p>
            <a:pPr marL="1142942" marR="0" lvl="2" indent="-228589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dirty="0">
                <a:latin typeface="Calibri" pitchFamily="34" charset="0"/>
              </a:rPr>
              <a:t>        return v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sz="2400" kern="0" dirty="0">
                <a:latin typeface="Calibri" pitchFamily="34" charset="0"/>
              </a:rPr>
              <a:t>α</a:t>
            </a:r>
            <a:r>
              <a:rPr lang="en-US" sz="2400" kern="0" dirty="0">
                <a:latin typeface="Calibri" pitchFamily="34" charset="0"/>
              </a:rPr>
              <a:t> = max(</a:t>
            </a:r>
            <a:r>
              <a:rPr lang="el-GR" sz="2400" kern="0" dirty="0">
                <a:latin typeface="Calibri" pitchFamily="34" charset="0"/>
              </a:rPr>
              <a:t>α</a:t>
            </a:r>
            <a:r>
              <a:rPr lang="en-US" sz="2400" kern="0" dirty="0">
                <a:latin typeface="Calibri" pitchFamily="34" charset="0"/>
              </a:rPr>
              <a:t>, v)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return v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05200" y="1524000"/>
            <a:ext cx="5105400" cy="1066800"/>
          </a:xfrm>
          <a:prstGeom prst="roundRect">
            <a:avLst/>
          </a:prstGeom>
          <a:solidFill>
            <a:srgbClr val="7030A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11734800" cy="1447800"/>
          </a:xfrm>
        </p:spPr>
        <p:txBody>
          <a:bodyPr/>
          <a:lstStyle/>
          <a:p>
            <a:pPr lvl="1" algn="ctr">
              <a:lnSpc>
                <a:spcPct val="80000"/>
              </a:lnSpc>
              <a:buNone/>
            </a:pPr>
            <a:r>
              <a:rPr lang="el-GR" sz="2400" dirty="0">
                <a:solidFill>
                  <a:srgbClr val="0066CC"/>
                </a:solidFill>
              </a:rPr>
              <a:t>α</a:t>
            </a:r>
            <a:r>
              <a:rPr lang="en-US" sz="2400" dirty="0">
                <a:solidFill>
                  <a:srgbClr val="0066CC"/>
                </a:solidFill>
              </a:rPr>
              <a:t>: </a:t>
            </a:r>
            <a:r>
              <a:rPr lang="en-US" sz="2400" dirty="0">
                <a:solidFill>
                  <a:srgbClr val="0070C0"/>
                </a:solidFill>
              </a:rPr>
              <a:t>MAX’s best option on path to root</a:t>
            </a:r>
          </a:p>
          <a:p>
            <a:pPr lvl="1" algn="ctr">
              <a:lnSpc>
                <a:spcPct val="80000"/>
              </a:lnSpc>
              <a:buNone/>
            </a:pPr>
            <a:r>
              <a:rPr lang="el-GR" sz="2400" dirty="0">
                <a:solidFill>
                  <a:srgbClr val="C00000"/>
                </a:solidFill>
              </a:rPr>
              <a:t>β</a:t>
            </a:r>
            <a:r>
              <a:rPr lang="en-US" sz="2400" dirty="0">
                <a:solidFill>
                  <a:srgbClr val="C00000"/>
                </a:solidFill>
              </a:rPr>
              <a:t>:</a:t>
            </a:r>
            <a:r>
              <a:rPr lang="el-GR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MIN’s best option on path to root</a:t>
            </a:r>
          </a:p>
        </p:txBody>
      </p:sp>
    </p:spTree>
    <p:extLst>
      <p:ext uri="{BB962C8B-B14F-4D97-AF65-F5344CB8AC3E}">
        <p14:creationId xmlns="" xmlns:p14="http://schemas.microsoft.com/office/powerpoint/2010/main" val="33996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ym typeface="Symbol" pitchFamily="18" charset="2"/>
              </a:rPr>
              <a:t>Alpha-Beta Pruning Properties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Theorem: This pruning has </a:t>
            </a:r>
            <a:r>
              <a:rPr lang="en-US" sz="2400" b="1" i="1" dirty="0">
                <a:solidFill>
                  <a:srgbClr val="0000FF"/>
                </a:solidFill>
              </a:rPr>
              <a:t>no effect </a:t>
            </a:r>
            <a:r>
              <a:rPr lang="en-US" sz="2400" dirty="0"/>
              <a:t>on minimax value computed for the root!</a:t>
            </a:r>
          </a:p>
          <a:p>
            <a:pPr marL="457176" lvl="1" indent="0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Good child ordering improves effectiveness of pruning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Iterative deepening helps with this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With “perfect ordering”: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Time complexity drops to </a:t>
            </a:r>
            <a:r>
              <a:rPr lang="en-US" sz="2000" i="1" dirty="0">
                <a:solidFill>
                  <a:srgbClr val="9B01FF"/>
                </a:solidFill>
              </a:rPr>
              <a:t>O</a:t>
            </a:r>
            <a:r>
              <a:rPr lang="en-US" sz="2000" dirty="0">
                <a:solidFill>
                  <a:srgbClr val="9B01FF"/>
                </a:solidFill>
              </a:rPr>
              <a:t>(</a:t>
            </a:r>
            <a:r>
              <a:rPr lang="en-US" sz="2000" i="1" dirty="0" err="1">
                <a:solidFill>
                  <a:srgbClr val="9B01FF"/>
                </a:solidFill>
              </a:rPr>
              <a:t>b</a:t>
            </a:r>
            <a:r>
              <a:rPr lang="en-US" sz="2000" i="1" baseline="30000" dirty="0" err="1">
                <a:solidFill>
                  <a:srgbClr val="9B01FF"/>
                </a:solidFill>
              </a:rPr>
              <a:t>m</a:t>
            </a:r>
            <a:r>
              <a:rPr lang="en-US" sz="2000" baseline="30000" dirty="0">
                <a:solidFill>
                  <a:srgbClr val="9B01FF"/>
                </a:solidFill>
              </a:rPr>
              <a:t>/2</a:t>
            </a:r>
            <a:r>
              <a:rPr lang="en-US" sz="2000" dirty="0">
                <a:solidFill>
                  <a:srgbClr val="9B01FF"/>
                </a:solidFill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Doubles solvable depth!</a:t>
            </a:r>
          </a:p>
          <a:p>
            <a:pPr marL="457176" lvl="1" indent="0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This is a simple example of </a:t>
            </a:r>
            <a:r>
              <a:rPr lang="en-US" sz="2400" dirty="0" err="1">
                <a:solidFill>
                  <a:srgbClr val="CC0000"/>
                </a:solidFill>
              </a:rPr>
              <a:t>metareasoning</a:t>
            </a:r>
            <a:r>
              <a:rPr lang="en-US" sz="2400" dirty="0">
                <a:solidFill>
                  <a:srgbClr val="CC0000"/>
                </a:solidFill>
              </a:rPr>
              <a:t> </a:t>
            </a:r>
            <a:r>
              <a:rPr lang="en-US" sz="2400" dirty="0"/>
              <a:t>(reasoning about reasoning)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For chess: only 35</a:t>
            </a:r>
            <a:r>
              <a:rPr lang="en-US" sz="2400" baseline="30000" dirty="0"/>
              <a:t>50</a:t>
            </a:r>
            <a:r>
              <a:rPr lang="en-US" sz="2400" dirty="0"/>
              <a:t> instead of 35</a:t>
            </a:r>
            <a:r>
              <a:rPr lang="en-US" sz="2400" baseline="30000" dirty="0"/>
              <a:t>100</a:t>
            </a:r>
            <a:r>
              <a:rPr lang="en-US" sz="2400" dirty="0"/>
              <a:t>!! </a:t>
            </a:r>
            <a:r>
              <a:rPr lang="en-US" sz="2400" dirty="0" err="1"/>
              <a:t>Yaaay</a:t>
            </a:r>
            <a:r>
              <a:rPr lang="en-US" sz="2400" dirty="0"/>
              <a:t>!!!!!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9525000" y="1905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10800000">
            <a:off x="87630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10800000">
            <a:off x="102870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763000" y="41910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906000" y="41910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0" y="41910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13" name="AutoShape 12"/>
          <p:cNvCxnSpPr>
            <a:cxnSpLocks noChangeShapeType="1"/>
            <a:stCxn id="6" idx="3"/>
            <a:endCxn id="7" idx="3"/>
          </p:cNvCxnSpPr>
          <p:nvPr/>
        </p:nvCxnSpPr>
        <p:spPr bwMode="auto">
          <a:xfrm flipH="1">
            <a:off x="8953500" y="22098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" name="AutoShape 13"/>
          <p:cNvCxnSpPr>
            <a:cxnSpLocks noChangeShapeType="1"/>
            <a:stCxn id="6" idx="3"/>
            <a:endCxn id="8" idx="3"/>
          </p:cNvCxnSpPr>
          <p:nvPr/>
        </p:nvCxnSpPr>
        <p:spPr bwMode="auto">
          <a:xfrm>
            <a:off x="9715500" y="22098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5" name="AutoShape 14"/>
          <p:cNvCxnSpPr>
            <a:cxnSpLocks noChangeShapeType="1"/>
            <a:stCxn id="7" idx="0"/>
            <a:endCxn id="9" idx="0"/>
          </p:cNvCxnSpPr>
          <p:nvPr/>
        </p:nvCxnSpPr>
        <p:spPr bwMode="auto">
          <a:xfrm>
            <a:off x="8953500" y="3200400"/>
            <a:ext cx="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" name="AutoShape 16"/>
          <p:cNvCxnSpPr>
            <a:cxnSpLocks noChangeShapeType="1"/>
            <a:stCxn id="8" idx="0"/>
            <a:endCxn id="11" idx="0"/>
          </p:cNvCxnSpPr>
          <p:nvPr/>
        </p:nvCxnSpPr>
        <p:spPr bwMode="auto">
          <a:xfrm flipH="1">
            <a:off x="10096500" y="32004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" name="AutoShape 17"/>
          <p:cNvCxnSpPr>
            <a:cxnSpLocks noChangeShapeType="1"/>
            <a:stCxn id="8" idx="0"/>
            <a:endCxn id="12" idx="0"/>
          </p:cNvCxnSpPr>
          <p:nvPr/>
        </p:nvCxnSpPr>
        <p:spPr bwMode="auto">
          <a:xfrm>
            <a:off x="10477500" y="32004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9928225" y="19050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max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0744200" y="2819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min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47C35C0-1A1B-D64B-B565-3784EA01F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5186366"/>
            <a:ext cx="913223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512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Games are decision problems with </a:t>
            </a:r>
            <a:r>
              <a:rPr lang="en-US" dirty="0">
                <a:sym typeface="Symbol" pitchFamily="2" charset="2"/>
              </a:rPr>
              <a:t></a:t>
            </a:r>
            <a:r>
              <a:rPr lang="en-US" sz="2800" dirty="0"/>
              <a:t> 2 agents</a:t>
            </a:r>
          </a:p>
          <a:p>
            <a:pPr lvl="1"/>
            <a:r>
              <a:rPr lang="en-US" sz="2400" dirty="0"/>
              <a:t>Huge variety of issues and phenomena depending on details of interactions and payoffs</a:t>
            </a:r>
          </a:p>
          <a:p>
            <a:r>
              <a:rPr lang="en-US" sz="2800" dirty="0"/>
              <a:t>For zero-sum games, optimal decisions defined by minimax</a:t>
            </a:r>
          </a:p>
          <a:p>
            <a:pPr lvl="1"/>
            <a:r>
              <a:rPr lang="en-US" sz="2400" dirty="0"/>
              <a:t>Simple extension to n-player “rotating” max with vectors of utilities</a:t>
            </a:r>
          </a:p>
          <a:p>
            <a:pPr lvl="1"/>
            <a:r>
              <a:rPr lang="en-US" sz="2400" dirty="0"/>
              <a:t>Implementable as a depth-first traversal of the game tree</a:t>
            </a:r>
          </a:p>
          <a:p>
            <a:pPr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</a:rPr>
              <a:t>Time complexity </a:t>
            </a:r>
            <a:r>
              <a:rPr lang="en-US" sz="2400" i="1" dirty="0">
                <a:solidFill>
                  <a:srgbClr val="9B01FF"/>
                </a:solidFill>
              </a:rPr>
              <a:t>O</a:t>
            </a:r>
            <a:r>
              <a:rPr lang="en-US" sz="2400" dirty="0">
                <a:solidFill>
                  <a:srgbClr val="9B01FF"/>
                </a:solidFill>
              </a:rPr>
              <a:t>(</a:t>
            </a:r>
            <a:r>
              <a:rPr lang="en-US" sz="2400" i="1" dirty="0">
                <a:solidFill>
                  <a:srgbClr val="9B01FF"/>
                </a:solidFill>
              </a:rPr>
              <a:t>b</a:t>
            </a:r>
            <a:r>
              <a:rPr lang="en-US" sz="2400" i="1" baseline="30000" dirty="0">
                <a:solidFill>
                  <a:srgbClr val="9B01FF"/>
                </a:solidFill>
              </a:rPr>
              <a:t>m</a:t>
            </a:r>
            <a:r>
              <a:rPr lang="en-US" sz="2400" dirty="0">
                <a:solidFill>
                  <a:srgbClr val="9B01FF"/>
                </a:solidFill>
              </a:rPr>
              <a:t>)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0000"/>
                </a:solidFill>
              </a:rPr>
              <a:t>space complexity </a:t>
            </a:r>
            <a:r>
              <a:rPr lang="en-US" sz="2400" i="1" dirty="0">
                <a:solidFill>
                  <a:srgbClr val="9B01FF"/>
                </a:solidFill>
              </a:rPr>
              <a:t>O</a:t>
            </a:r>
            <a:r>
              <a:rPr lang="en-US" sz="2400" dirty="0">
                <a:solidFill>
                  <a:srgbClr val="9B01FF"/>
                </a:solidFill>
              </a:rPr>
              <a:t>(</a:t>
            </a:r>
            <a:r>
              <a:rPr lang="en-US" sz="2400" i="1" dirty="0">
                <a:solidFill>
                  <a:srgbClr val="9B01FF"/>
                </a:solidFill>
              </a:rPr>
              <a:t>bm</a:t>
            </a:r>
            <a:r>
              <a:rPr lang="en-US" sz="2400" dirty="0">
                <a:solidFill>
                  <a:srgbClr val="9B01FF"/>
                </a:solidFill>
              </a:rPr>
              <a:t>)</a:t>
            </a:r>
          </a:p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800" dirty="0"/>
              <a:t>Alpha-beta pruning</a:t>
            </a:r>
          </a:p>
          <a:p>
            <a:pPr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/>
              <a:t>Preserves optimal choice at the root</a:t>
            </a:r>
          </a:p>
          <a:p>
            <a:pPr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/>
              <a:t>Alpha/beta values keep track of best obtainable values from any max/min nodes on path from root to current node</a:t>
            </a:r>
          </a:p>
          <a:p>
            <a:pPr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/>
              <a:t>Time complexity drops to </a:t>
            </a:r>
            <a:r>
              <a:rPr lang="en-US" sz="2400" i="1" dirty="0">
                <a:solidFill>
                  <a:srgbClr val="9B01FF"/>
                </a:solidFill>
              </a:rPr>
              <a:t>O</a:t>
            </a:r>
            <a:r>
              <a:rPr lang="en-US" sz="2400" dirty="0">
                <a:solidFill>
                  <a:srgbClr val="9B01FF"/>
                </a:solidFill>
              </a:rPr>
              <a:t>(</a:t>
            </a:r>
            <a:r>
              <a:rPr lang="en-US" sz="2400" i="1" dirty="0">
                <a:solidFill>
                  <a:srgbClr val="9B01FF"/>
                </a:solidFill>
              </a:rPr>
              <a:t>b</a:t>
            </a:r>
            <a:r>
              <a:rPr lang="en-US" sz="2400" i="1" baseline="30000" dirty="0">
                <a:solidFill>
                  <a:srgbClr val="9B01FF"/>
                </a:solidFill>
              </a:rPr>
              <a:t>m</a:t>
            </a:r>
            <a:r>
              <a:rPr lang="en-US" sz="2400" baseline="30000" dirty="0">
                <a:solidFill>
                  <a:srgbClr val="9B01FF"/>
                </a:solidFill>
              </a:rPr>
              <a:t>/2</a:t>
            </a:r>
            <a:r>
              <a:rPr lang="en-US" sz="2400" dirty="0">
                <a:solidFill>
                  <a:srgbClr val="9B01FF"/>
                </a:solidFill>
              </a:rPr>
              <a:t>) </a:t>
            </a:r>
            <a:r>
              <a:rPr lang="en-US" sz="2400" dirty="0"/>
              <a:t>with ideal node ordering </a:t>
            </a:r>
          </a:p>
          <a:p>
            <a:r>
              <a:rPr lang="en-US" sz="2800" dirty="0"/>
              <a:t>Exact solution is impossible even for “small” games like chess</a:t>
            </a:r>
          </a:p>
        </p:txBody>
      </p:sp>
    </p:spTree>
    <p:extLst>
      <p:ext uri="{BB962C8B-B14F-4D97-AF65-F5344CB8AC3E}">
        <p14:creationId xmlns="" xmlns:p14="http://schemas.microsoft.com/office/powerpoint/2010/main" val="13547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AD9F9E1-58DA-254B-B82F-2EA950785398}"/>
              </a:ext>
            </a:extLst>
          </p:cNvPr>
          <p:cNvGrpSpPr/>
          <p:nvPr/>
        </p:nvGrpSpPr>
        <p:grpSpPr>
          <a:xfrm>
            <a:off x="5943600" y="1360100"/>
            <a:ext cx="6248400" cy="4887716"/>
            <a:chOff x="5943600" y="1360100"/>
            <a:chExt cx="6248400" cy="4887716"/>
          </a:xfrm>
        </p:grpSpPr>
        <p:pic>
          <p:nvPicPr>
            <p:cNvPr id="12" name="Picture 2">
              <a:extLst>
                <a:ext uri="{FF2B5EF4-FFF2-40B4-BE49-F238E27FC236}">
                  <a16:creationId xmlns="" xmlns:a16="http://schemas.microsoft.com/office/drawing/2014/main" id="{AF6B2724-FDA3-8B4F-AF7F-E6574A5BD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3600" y="1360100"/>
              <a:ext cx="6248400" cy="4887716"/>
            </a:xfrm>
            <a:prstGeom prst="rect">
              <a:avLst/>
            </a:prstGeom>
            <a:noFill/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F482977F-9EAA-BE4D-BA63-228D095B7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82199" y="2667000"/>
              <a:ext cx="580465" cy="533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15C63B3E-2C7D-1B47-AA7E-B745D53BC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32359" y="3200400"/>
              <a:ext cx="383241" cy="685800"/>
            </a:xfrm>
            <a:prstGeom prst="rect">
              <a:avLst/>
            </a:prstGeom>
          </p:spPr>
        </p:pic>
      </p:grp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 brief history</a:t>
            </a:r>
          </a:p>
        </p:txBody>
      </p:sp>
      <p:sp>
        <p:nvSpPr>
          <p:cNvPr id="109875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5867400" cy="49831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900" b="1" dirty="0"/>
              <a:t>Checkers:</a:t>
            </a:r>
            <a:r>
              <a:rPr lang="en-US" sz="19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1950: First computer player. 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1959: Samuel’s self-taught program.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1994: First computer world champion: Chinook defeats Tinsley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2007: Checkers solved! Endgame database of 39 trillion states</a:t>
            </a:r>
          </a:p>
          <a:p>
            <a:pPr eaLnBrk="1" hangingPunct="1">
              <a:lnSpc>
                <a:spcPct val="80000"/>
              </a:lnSpc>
            </a:pPr>
            <a:endParaRPr lang="en-US" sz="1600" b="1" dirty="0"/>
          </a:p>
          <a:p>
            <a:pPr eaLnBrk="1" hangingPunct="1">
              <a:lnSpc>
                <a:spcPct val="80000"/>
              </a:lnSpc>
            </a:pPr>
            <a:r>
              <a:rPr lang="en-US" sz="1900" b="1" dirty="0"/>
              <a:t>Chess:</a:t>
            </a:r>
            <a:r>
              <a:rPr lang="en-US" sz="19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1945-1960: </a:t>
            </a:r>
            <a:r>
              <a:rPr lang="en-US" sz="1500" dirty="0" err="1"/>
              <a:t>Zuse</a:t>
            </a:r>
            <a:r>
              <a:rPr lang="en-US" sz="1500" dirty="0"/>
              <a:t>, Wiener, Shannon, Turing, Newell &amp; Simon, McCarthy.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1960s onward: gradual improvement under “standard model”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1997: Deep Blue defeats human champion Garry Kasparov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2022: Stockfish rating 3541 (vs 2882 for Magnus Carlsen 2015).</a:t>
            </a:r>
          </a:p>
          <a:p>
            <a:pPr eaLnBrk="1" hangingPunct="1">
              <a:lnSpc>
                <a:spcPct val="80000"/>
              </a:lnSpc>
            </a:pPr>
            <a:endParaRPr lang="en-US" sz="1600" b="1" dirty="0"/>
          </a:p>
          <a:p>
            <a:pPr eaLnBrk="1" hangingPunct="1">
              <a:lnSpc>
                <a:spcPct val="80000"/>
              </a:lnSpc>
            </a:pPr>
            <a:r>
              <a:rPr lang="en-US" sz="1900" b="1" dirty="0"/>
              <a:t>Go:</a:t>
            </a:r>
            <a:r>
              <a:rPr lang="en-US" sz="19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1968: Zobrist’s program plays legal Go, barely (b&gt;300!)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1968-2005: various ad hoc approaches tried, novice level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2005-2014: Monte Carlo tree search -&gt; strong amateur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2016-2017: AlphaGo defeats human world champions</a:t>
            </a:r>
          </a:p>
          <a:p>
            <a:pPr eaLnBrk="1" hangingPunct="1">
              <a:lnSpc>
                <a:spcPct val="80000"/>
              </a:lnSpc>
            </a:pPr>
            <a:endParaRPr lang="en-US" sz="1600" b="1" dirty="0"/>
          </a:p>
          <a:p>
            <a:pPr eaLnBrk="1" hangingPunct="1">
              <a:lnSpc>
                <a:spcPct val="80000"/>
              </a:lnSpc>
            </a:pPr>
            <a:r>
              <a:rPr lang="en-US" sz="1900" b="1" dirty="0" err="1"/>
              <a:t>Pacman</a:t>
            </a:r>
            <a:endParaRPr lang="en-US" sz="1900" dirty="0"/>
          </a:p>
          <a:p>
            <a:pPr eaLnBrk="1" hangingPunct="1">
              <a:lnSpc>
                <a:spcPct val="80000"/>
              </a:lnSpc>
            </a:pPr>
            <a:endParaRPr lang="en-US" sz="1900" dirty="0"/>
          </a:p>
        </p:txBody>
      </p:sp>
      <p:sp>
        <p:nvSpPr>
          <p:cNvPr id="8" name="Rectangle 7"/>
          <p:cNvSpPr/>
          <p:nvPr/>
        </p:nvSpPr>
        <p:spPr>
          <a:xfrm>
            <a:off x="7010400" y="1371600"/>
            <a:ext cx="1676400" cy="451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29600" y="1371600"/>
            <a:ext cx="1676400" cy="451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746606" y="1371600"/>
            <a:ext cx="1445394" cy="451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372600" y="1371600"/>
            <a:ext cx="1676400" cy="4514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7412" y="1548776"/>
            <a:ext cx="5148607" cy="2876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Game = task environment with &gt; 1 agent</a:t>
            </a:r>
            <a:endParaRPr lang="en-US" sz="2400" dirty="0"/>
          </a:p>
          <a:p>
            <a:pPr eaLnBrk="1" hangingPunct="1"/>
            <a:r>
              <a:rPr lang="en-US" sz="2800" dirty="0"/>
              <a:t>Axes:</a:t>
            </a:r>
          </a:p>
          <a:p>
            <a:pPr lvl="1" eaLnBrk="1" hangingPunct="1"/>
            <a:r>
              <a:rPr lang="en-US" sz="2400" dirty="0"/>
              <a:t>Deterministic or stochastic?</a:t>
            </a:r>
          </a:p>
          <a:p>
            <a:pPr lvl="1"/>
            <a:r>
              <a:rPr lang="en-US" sz="2400" dirty="0"/>
              <a:t>Perfect information (fully observable)?</a:t>
            </a:r>
          </a:p>
          <a:p>
            <a:pPr lvl="1" eaLnBrk="1" hangingPunct="1"/>
            <a:r>
              <a:rPr lang="en-US" sz="2400" dirty="0"/>
              <a:t>Two, three, or more players?</a:t>
            </a:r>
          </a:p>
          <a:p>
            <a:pPr lvl="1" eaLnBrk="1" hangingPunct="1"/>
            <a:r>
              <a:rPr lang="en-US" sz="2400" dirty="0"/>
              <a:t>Teams or individuals?</a:t>
            </a:r>
          </a:p>
          <a:p>
            <a:pPr lvl="1" eaLnBrk="1" hangingPunct="1"/>
            <a:r>
              <a:rPr lang="en-US" sz="2400" dirty="0"/>
              <a:t>Turn-taking or simultaneous?</a:t>
            </a:r>
          </a:p>
          <a:p>
            <a:pPr lvl="1" eaLnBrk="1" hangingPunct="1"/>
            <a:r>
              <a:rPr lang="en-US" sz="2400" dirty="0"/>
              <a:t>Zero sum?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Want algorithms for calculating a </a:t>
            </a:r>
            <a:r>
              <a:rPr lang="en-US" sz="2800" b="1" i="1" dirty="0"/>
              <a:t>contingent plan </a:t>
            </a:r>
            <a:r>
              <a:rPr lang="en-US" sz="2800" dirty="0"/>
              <a:t>(a.k.a. </a:t>
            </a:r>
            <a:r>
              <a:rPr lang="en-US" sz="2800" dirty="0">
                <a:solidFill>
                  <a:srgbClr val="CC0000"/>
                </a:solidFill>
              </a:rPr>
              <a:t>strategy </a:t>
            </a:r>
            <a:r>
              <a:rPr lang="en-US" sz="2800" dirty="0">
                <a:solidFill>
                  <a:srgbClr val="000090"/>
                </a:solidFill>
              </a:rPr>
              <a:t>or</a:t>
            </a:r>
            <a:r>
              <a:rPr lang="en-US" sz="2800" dirty="0">
                <a:solidFill>
                  <a:srgbClr val="CC0000"/>
                </a:solidFill>
              </a:rPr>
              <a:t> policy)</a:t>
            </a:r>
            <a:r>
              <a:rPr lang="en-US" sz="2800" dirty="0"/>
              <a:t> which recommends a move for every possible eventuality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Types of Games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5035" y="1396999"/>
            <a:ext cx="4207019" cy="4406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“Standard” Games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366000" cy="4729164"/>
          </a:xfrm>
        </p:spPr>
        <p:txBody>
          <a:bodyPr/>
          <a:lstStyle/>
          <a:p>
            <a:r>
              <a:rPr lang="en-US" sz="2800" dirty="0"/>
              <a:t>Standard games are deterministic, observable, two-player, turn-taking, zero-sum</a:t>
            </a:r>
          </a:p>
          <a:p>
            <a:r>
              <a:rPr lang="en-US" sz="2800" dirty="0"/>
              <a:t>Game formulation:</a:t>
            </a:r>
          </a:p>
          <a:p>
            <a:pPr lvl="1"/>
            <a:r>
              <a:rPr lang="en-US" sz="2400" dirty="0"/>
              <a:t>Initial state: </a:t>
            </a:r>
            <a:r>
              <a:rPr lang="en-US" sz="2400" dirty="0">
                <a:solidFill>
                  <a:srgbClr val="BD00B0"/>
                </a:solidFill>
              </a:rPr>
              <a:t>s</a:t>
            </a:r>
            <a:r>
              <a:rPr lang="en-US" sz="2400" baseline="-25000" dirty="0">
                <a:solidFill>
                  <a:srgbClr val="BD00B0"/>
                </a:solidFill>
              </a:rPr>
              <a:t>0</a:t>
            </a:r>
            <a:endParaRPr lang="en-US" sz="2400" dirty="0">
              <a:solidFill>
                <a:srgbClr val="BD00B0"/>
              </a:solidFill>
            </a:endParaRPr>
          </a:p>
          <a:p>
            <a:pPr lvl="1"/>
            <a:r>
              <a:rPr lang="en-US" sz="2400" dirty="0"/>
              <a:t>Players: </a:t>
            </a:r>
            <a:r>
              <a:rPr lang="en-US" sz="2400" dirty="0">
                <a:solidFill>
                  <a:srgbClr val="BD00B0"/>
                </a:solidFill>
              </a:rPr>
              <a:t>Player(s) </a:t>
            </a:r>
            <a:r>
              <a:rPr lang="en-US" sz="2400" dirty="0"/>
              <a:t>indicates whose move it is</a:t>
            </a:r>
          </a:p>
          <a:p>
            <a:pPr lvl="1"/>
            <a:r>
              <a:rPr lang="en-US" sz="2400" dirty="0"/>
              <a:t>Actions: </a:t>
            </a:r>
            <a:r>
              <a:rPr lang="en-US" sz="2400" dirty="0">
                <a:solidFill>
                  <a:srgbClr val="BD00B0"/>
                </a:solidFill>
              </a:rPr>
              <a:t>Actions(s) </a:t>
            </a:r>
            <a:r>
              <a:rPr lang="en-US" sz="2400" dirty="0"/>
              <a:t>for player on move</a:t>
            </a:r>
          </a:p>
          <a:p>
            <a:pPr lvl="1"/>
            <a:r>
              <a:rPr lang="en-US" sz="2400" dirty="0"/>
              <a:t>Transition model: </a:t>
            </a:r>
            <a:r>
              <a:rPr lang="en-US" sz="2400" dirty="0">
                <a:solidFill>
                  <a:srgbClr val="BD00B0"/>
                </a:solidFill>
              </a:rPr>
              <a:t>Result(</a:t>
            </a:r>
            <a:r>
              <a:rPr lang="en-US" sz="2400" dirty="0" err="1">
                <a:solidFill>
                  <a:srgbClr val="BD00B0"/>
                </a:solidFill>
              </a:rPr>
              <a:t>s,a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  <a:endParaRPr lang="en-US" sz="2400" dirty="0">
              <a:solidFill>
                <a:srgbClr val="BD00B0"/>
              </a:solidFill>
              <a:sym typeface="Symbol" pitchFamily="18" charset="2"/>
            </a:endParaRPr>
          </a:p>
          <a:p>
            <a:pPr lvl="1"/>
            <a:r>
              <a:rPr lang="en-US" sz="2400" dirty="0">
                <a:sym typeface="Symbol" pitchFamily="18" charset="2"/>
              </a:rPr>
              <a:t>Terminal test: </a:t>
            </a:r>
            <a:r>
              <a:rPr lang="en-US" sz="2400" dirty="0">
                <a:solidFill>
                  <a:srgbClr val="BD00B0"/>
                </a:solidFill>
                <a:sym typeface="Symbol" pitchFamily="18" charset="2"/>
              </a:rPr>
              <a:t>Terminal-Test(s)</a:t>
            </a:r>
          </a:p>
          <a:p>
            <a:pPr lvl="1"/>
            <a:r>
              <a:rPr lang="en-US" sz="2400" dirty="0">
                <a:sym typeface="Symbol" pitchFamily="18" charset="2"/>
              </a:rPr>
              <a:t>Terminal values: </a:t>
            </a:r>
            <a:r>
              <a:rPr lang="en-US" sz="2400" dirty="0">
                <a:solidFill>
                  <a:srgbClr val="BD00B0"/>
                </a:solidFill>
                <a:sym typeface="Symbol" pitchFamily="18" charset="2"/>
              </a:rPr>
              <a:t>Utility(</a:t>
            </a:r>
            <a:r>
              <a:rPr lang="en-US" sz="2400" dirty="0" err="1">
                <a:solidFill>
                  <a:srgbClr val="BD00B0"/>
                </a:solidFill>
                <a:sym typeface="Symbol" pitchFamily="18" charset="2"/>
              </a:rPr>
              <a:t>s,p</a:t>
            </a:r>
            <a:r>
              <a:rPr lang="en-US" sz="2400" dirty="0">
                <a:solidFill>
                  <a:srgbClr val="BD00B0"/>
                </a:solidFill>
                <a:sym typeface="Symbol" pitchFamily="18" charset="2"/>
              </a:rPr>
              <a:t>) </a:t>
            </a:r>
            <a:r>
              <a:rPr lang="en-US" sz="2400" dirty="0">
                <a:sym typeface="Symbol" pitchFamily="18" charset="2"/>
              </a:rPr>
              <a:t>for player </a:t>
            </a:r>
            <a:r>
              <a:rPr lang="en-US" sz="2400" dirty="0">
                <a:solidFill>
                  <a:srgbClr val="BD00B0"/>
                </a:solidFill>
                <a:sym typeface="Symbol" pitchFamily="18" charset="2"/>
              </a:rPr>
              <a:t>p</a:t>
            </a:r>
          </a:p>
          <a:p>
            <a:pPr lvl="2"/>
            <a:r>
              <a:rPr lang="en-US" sz="2000" dirty="0">
                <a:sym typeface="Symbol" pitchFamily="18" charset="2"/>
              </a:rPr>
              <a:t>Or just </a:t>
            </a:r>
            <a:r>
              <a:rPr lang="en-US" sz="2000" dirty="0">
                <a:solidFill>
                  <a:srgbClr val="BD00B0"/>
                </a:solidFill>
                <a:sym typeface="Symbol" pitchFamily="18" charset="2"/>
              </a:rPr>
              <a:t>Utility(s)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for player making the decision at root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8197" y="1357400"/>
            <a:ext cx="6583362" cy="2673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515" y="1388558"/>
            <a:ext cx="4108120" cy="260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Zero-Sum Games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4191000"/>
            <a:ext cx="5715000" cy="1706564"/>
          </a:xfrm>
        </p:spPr>
        <p:txBody>
          <a:bodyPr/>
          <a:lstStyle/>
          <a:p>
            <a:r>
              <a:rPr lang="en-US" sz="2400" dirty="0"/>
              <a:t>Zero-Sum Games</a:t>
            </a:r>
          </a:p>
          <a:p>
            <a:pPr lvl="1"/>
            <a:r>
              <a:rPr lang="en-US" sz="2000" dirty="0"/>
              <a:t>Agents have </a:t>
            </a:r>
            <a:r>
              <a:rPr lang="en-US" sz="2000" b="1" i="1" dirty="0">
                <a:solidFill>
                  <a:srgbClr val="0000FF"/>
                </a:solidFill>
              </a:rPr>
              <a:t>opposite</a:t>
            </a:r>
            <a:r>
              <a:rPr lang="en-US" sz="2000" dirty="0"/>
              <a:t> utilities </a:t>
            </a:r>
          </a:p>
          <a:p>
            <a:pPr lvl="1"/>
            <a:r>
              <a:rPr lang="en-US" sz="2000" dirty="0"/>
              <a:t>Pure competition: </a:t>
            </a:r>
          </a:p>
          <a:p>
            <a:pPr lvl="2"/>
            <a:r>
              <a:rPr lang="en-US" sz="1600" dirty="0"/>
              <a:t>One</a:t>
            </a:r>
            <a:r>
              <a:rPr lang="en-US" sz="1600" b="1" i="1" dirty="0">
                <a:solidFill>
                  <a:srgbClr val="0000FF"/>
                </a:solidFill>
              </a:rPr>
              <a:t> maximizes</a:t>
            </a:r>
            <a:r>
              <a:rPr lang="en-US" sz="1600" dirty="0"/>
              <a:t>, the other </a:t>
            </a:r>
            <a:r>
              <a:rPr lang="en-US" sz="1600" b="1" i="1" dirty="0">
                <a:solidFill>
                  <a:srgbClr val="FF0000"/>
                </a:solidFill>
              </a:rPr>
              <a:t>minimizes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172200" y="4191000"/>
            <a:ext cx="5562600" cy="1706564"/>
          </a:xfrm>
        </p:spPr>
        <p:txBody>
          <a:bodyPr/>
          <a:lstStyle/>
          <a:p>
            <a:r>
              <a:rPr lang="en-US" sz="2400" dirty="0"/>
              <a:t>General-Sum Games</a:t>
            </a:r>
          </a:p>
          <a:p>
            <a:pPr lvl="1"/>
            <a:r>
              <a:rPr lang="en-US" sz="2000" dirty="0"/>
              <a:t>Agents have </a:t>
            </a:r>
            <a:r>
              <a:rPr lang="en-US" sz="2000" b="1" i="1" dirty="0">
                <a:solidFill>
                  <a:srgbClr val="0000FF"/>
                </a:solidFill>
              </a:rPr>
              <a:t>independent</a:t>
            </a:r>
            <a:r>
              <a:rPr lang="en-US" sz="2000" dirty="0"/>
              <a:t> utilities</a:t>
            </a:r>
          </a:p>
          <a:p>
            <a:pPr lvl="1"/>
            <a:r>
              <a:rPr lang="en-US" sz="2000" dirty="0"/>
              <a:t>Cooperation, indifference, competition, shifting alliances, and more are all possible</a:t>
            </a:r>
          </a:p>
          <a:p>
            <a:r>
              <a:rPr lang="en-US" sz="2400" dirty="0"/>
              <a:t>Team Games</a:t>
            </a:r>
          </a:p>
          <a:p>
            <a:pPr lvl="1"/>
            <a:r>
              <a:rPr lang="en-US" sz="2000" dirty="0"/>
              <a:t>Common payoff for all team members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828800" y="3429000"/>
            <a:ext cx="609600" cy="1905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962400" y="3124200"/>
            <a:ext cx="304800" cy="2209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3291" y="1320018"/>
            <a:ext cx="5484168" cy="5072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Single-Agent Trees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7800" y="14478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5867400" y="15128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6553200" y="16002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10800000" flipV="1">
            <a:off x="3657600" y="1905000"/>
            <a:ext cx="2362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19800" y="1905000"/>
            <a:ext cx="22860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V="1">
            <a:off x="7239000" y="2819400"/>
            <a:ext cx="10668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305800" y="2819400"/>
            <a:ext cx="1219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0800000" flipV="1">
            <a:off x="2590801" y="2819400"/>
            <a:ext cx="10668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657601" y="2819400"/>
            <a:ext cx="1219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895600" y="23622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3200400" y="24272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Oval 41"/>
          <p:cNvSpPr/>
          <p:nvPr/>
        </p:nvSpPr>
        <p:spPr>
          <a:xfrm>
            <a:off x="419100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543800" y="23622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8458200" y="24272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Oval 46"/>
          <p:cNvSpPr/>
          <p:nvPr/>
        </p:nvSpPr>
        <p:spPr>
          <a:xfrm>
            <a:off x="883920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477000" y="32766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9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70866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Oval 49"/>
          <p:cNvSpPr/>
          <p:nvPr/>
        </p:nvSpPr>
        <p:spPr>
          <a:xfrm>
            <a:off x="77724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8763000" y="32766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2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99822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/>
          <p:nvPr/>
        </p:nvSpPr>
        <p:spPr>
          <a:xfrm>
            <a:off x="1828800" y="32766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>
            <a:off x="18288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Oval 55"/>
          <p:cNvSpPr/>
          <p:nvPr/>
        </p:nvSpPr>
        <p:spPr>
          <a:xfrm>
            <a:off x="31242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114800" y="3276600"/>
            <a:ext cx="15240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8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3" cstate="print"/>
          <a:srcRect l="38135" t="16438" r="44067" b="58904"/>
          <a:stretch>
            <a:fillRect/>
          </a:stretch>
        </p:blipFill>
        <p:spPr bwMode="auto">
          <a:xfrm flipH="1">
            <a:off x="47244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Oval 58"/>
          <p:cNvSpPr/>
          <p:nvPr/>
        </p:nvSpPr>
        <p:spPr>
          <a:xfrm>
            <a:off x="54102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>
            <a:off x="18288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60"/>
          <p:cNvSpPr/>
          <p:nvPr/>
        </p:nvSpPr>
        <p:spPr>
          <a:xfrm>
            <a:off x="41148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/>
          <p:cNvSpPr/>
          <p:nvPr/>
        </p:nvSpPr>
        <p:spPr>
          <a:xfrm>
            <a:off x="6477000" y="3886200"/>
            <a:ext cx="1524000" cy="17526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9372600" y="3733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8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057400" y="5715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7432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419600" y="5715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0292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6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705600" y="5715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4676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6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5814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…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867400" y="571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3" grpId="0" animBg="1"/>
      <p:bldP spid="47" grpId="0" animBg="1"/>
      <p:bldP spid="48" grpId="0" animBg="1"/>
      <p:bldP spid="50" grpId="0" animBg="1"/>
      <p:bldP spid="51" grpId="0" animBg="1"/>
      <p:bldP spid="54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a State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3124200" y="2362200"/>
            <a:ext cx="6324600" cy="3560121"/>
            <a:chOff x="1828800" y="1447800"/>
            <a:chExt cx="8458200" cy="4761126"/>
          </a:xfrm>
        </p:grpSpPr>
        <p:sp>
          <p:nvSpPr>
            <p:cNvPr id="41" name="Rectangle 40"/>
            <p:cNvSpPr/>
            <p:nvPr/>
          </p:nvSpPr>
          <p:spPr>
            <a:xfrm>
              <a:off x="5257800" y="14478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53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5867400" y="15128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Oval 63"/>
            <p:cNvSpPr/>
            <p:nvPr/>
          </p:nvSpPr>
          <p:spPr>
            <a:xfrm>
              <a:off x="6553200" y="16002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cxnSp>
          <p:nvCxnSpPr>
            <p:cNvPr id="65" name="Straight Connector 64"/>
            <p:cNvCxnSpPr/>
            <p:nvPr/>
          </p:nvCxnSpPr>
          <p:spPr>
            <a:xfrm rot="10800000" flipV="1">
              <a:off x="3657600" y="1905000"/>
              <a:ext cx="23622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019800" y="1905000"/>
              <a:ext cx="22860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0800000" flipV="1">
              <a:off x="7239000" y="2819400"/>
              <a:ext cx="10668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8305800" y="2819400"/>
              <a:ext cx="12192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0800000" flipV="1">
              <a:off x="2590801" y="2819400"/>
              <a:ext cx="10668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657601" y="2819400"/>
              <a:ext cx="12192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2895600" y="23622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72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>
              <a:off x="3200400" y="24272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Oval 72"/>
            <p:cNvSpPr/>
            <p:nvPr/>
          </p:nvSpPr>
          <p:spPr>
            <a:xfrm>
              <a:off x="4191000" y="2514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543800" y="23622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75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8458200" y="24272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Oval 75"/>
            <p:cNvSpPr/>
            <p:nvPr/>
          </p:nvSpPr>
          <p:spPr>
            <a:xfrm>
              <a:off x="8839200" y="2514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477000" y="32766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78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7086600" y="33416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" name="Oval 78"/>
            <p:cNvSpPr/>
            <p:nvPr/>
          </p:nvSpPr>
          <p:spPr>
            <a:xfrm>
              <a:off x="777240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763000" y="32766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81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9982200" y="33416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Rectangle 81"/>
            <p:cNvSpPr/>
            <p:nvPr/>
          </p:nvSpPr>
          <p:spPr>
            <a:xfrm>
              <a:off x="1828800" y="32766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83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>
              <a:off x="1828800" y="33416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Oval 83"/>
            <p:cNvSpPr/>
            <p:nvPr/>
          </p:nvSpPr>
          <p:spPr>
            <a:xfrm>
              <a:off x="312420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114800" y="3276600"/>
              <a:ext cx="1524000" cy="381000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86" name="Picture 3" descr="\\.host\Shared Folders\Shared with PC\images\Pacman_stuck_minimax.png"/>
            <p:cNvPicPr>
              <a:picLocks noChangeAspect="1" noChangeArrowheads="1"/>
            </p:cNvPicPr>
            <p:nvPr/>
          </p:nvPicPr>
          <p:blipFill>
            <a:blip r:embed="rId2" cstate="print"/>
            <a:srcRect l="38135" t="16438" r="44067" b="58904"/>
            <a:stretch>
              <a:fillRect/>
            </a:stretch>
          </p:blipFill>
          <p:spPr bwMode="auto">
            <a:xfrm flipH="1">
              <a:off x="4724400" y="3341688"/>
              <a:ext cx="3048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" name="Oval 86"/>
            <p:cNvSpPr/>
            <p:nvPr/>
          </p:nvSpPr>
          <p:spPr>
            <a:xfrm>
              <a:off x="541020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88" name="Isosceles Triangle 87"/>
            <p:cNvSpPr/>
            <p:nvPr/>
          </p:nvSpPr>
          <p:spPr>
            <a:xfrm>
              <a:off x="1828800" y="3886200"/>
              <a:ext cx="1524000" cy="1752600"/>
            </a:xfrm>
            <a:prstGeom prst="triangle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9" name="Isosceles Triangle 88"/>
            <p:cNvSpPr/>
            <p:nvPr/>
          </p:nvSpPr>
          <p:spPr>
            <a:xfrm>
              <a:off x="4114800" y="3886200"/>
              <a:ext cx="1524000" cy="1752600"/>
            </a:xfrm>
            <a:prstGeom prst="triangle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0" name="Isosceles Triangle 89"/>
            <p:cNvSpPr/>
            <p:nvPr/>
          </p:nvSpPr>
          <p:spPr>
            <a:xfrm>
              <a:off x="6477000" y="3886200"/>
              <a:ext cx="1524000" cy="1752600"/>
            </a:xfrm>
            <a:prstGeom prst="triangle">
              <a:avLst/>
            </a:prstGeom>
            <a:solidFill>
              <a:srgbClr val="CCE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9345975" y="3733800"/>
              <a:ext cx="5334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8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60155" y="5715000"/>
              <a:ext cx="685799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644048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353499" y="5715000"/>
              <a:ext cx="8382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987887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6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97338" y="5715000"/>
              <a:ext cx="8382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4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391401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6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581400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…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867400" y="5715000"/>
              <a:ext cx="762000" cy="49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…</a:t>
              </a:r>
            </a:p>
          </p:txBody>
        </p:sp>
      </p:grpSp>
      <p:sp>
        <p:nvSpPr>
          <p:cNvPr id="110" name="Right Arrow 109"/>
          <p:cNvSpPr/>
          <p:nvPr/>
        </p:nvSpPr>
        <p:spPr>
          <a:xfrm rot="9900000">
            <a:off x="8860469" y="2647461"/>
            <a:ext cx="1066800" cy="304800"/>
          </a:xfrm>
          <a:prstGeom prst="rightArrow">
            <a:avLst/>
          </a:prstGeom>
          <a:solidFill>
            <a:srgbClr val="BEE395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ight Arrow 110"/>
          <p:cNvSpPr/>
          <p:nvPr/>
        </p:nvSpPr>
        <p:spPr>
          <a:xfrm rot="14100089">
            <a:off x="8965176" y="4791553"/>
            <a:ext cx="1066800" cy="304800"/>
          </a:xfrm>
          <a:prstGeom prst="rightArrow">
            <a:avLst/>
          </a:prstGeom>
          <a:solidFill>
            <a:srgbClr val="BEE395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457200" y="1389184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Value of a state: The best achievable outcome (utility) from that state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304800" y="1295400"/>
            <a:ext cx="2971800" cy="1752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9220200" y="5634335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Terminal States:</a:t>
            </a:r>
          </a:p>
          <a:p>
            <a:r>
              <a:rPr lang="en-US" sz="2400" i="1" dirty="0">
                <a:solidFill>
                  <a:srgbClr val="D303CA"/>
                </a:solidFill>
                <a:latin typeface="Calibri" pitchFamily="34" charset="0"/>
              </a:rPr>
              <a:t>V</a:t>
            </a:r>
            <a:r>
              <a:rPr lang="en-US" sz="2400" dirty="0">
                <a:solidFill>
                  <a:srgbClr val="D303CA"/>
                </a:solidFill>
                <a:latin typeface="Calibri" pitchFamily="34" charset="0"/>
              </a:rPr>
              <a:t>(</a:t>
            </a:r>
            <a:r>
              <a:rPr lang="en-US" sz="2400" i="1" dirty="0">
                <a:solidFill>
                  <a:srgbClr val="D303CA"/>
                </a:solidFill>
                <a:latin typeface="Calibri" pitchFamily="34" charset="0"/>
              </a:rPr>
              <a:t>s</a:t>
            </a:r>
            <a:r>
              <a:rPr lang="en-US" sz="2400" dirty="0">
                <a:solidFill>
                  <a:srgbClr val="D303CA"/>
                </a:solidFill>
                <a:latin typeface="Calibri" pitchFamily="34" charset="0"/>
              </a:rPr>
              <a:t>) = </a:t>
            </a:r>
            <a:r>
              <a:rPr lang="en-US" sz="2400" dirty="0">
                <a:latin typeface="Calibri" pitchFamily="34" charset="0"/>
              </a:rPr>
              <a:t>known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8915400" y="1521023"/>
            <a:ext cx="2819400" cy="993577"/>
            <a:chOff x="8534400" y="1447800"/>
            <a:chExt cx="2819400" cy="993577"/>
          </a:xfrm>
        </p:grpSpPr>
        <p:sp>
          <p:nvSpPr>
            <p:cNvPr id="52" name="TextBox 51"/>
            <p:cNvSpPr txBox="1"/>
            <p:nvPr/>
          </p:nvSpPr>
          <p:spPr>
            <a:xfrm>
              <a:off x="8534400" y="1447800"/>
              <a:ext cx="2819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itchFamily="34" charset="0"/>
                </a:rPr>
                <a:t>Non-Terminal States:</a:t>
              </a:r>
            </a:p>
            <a:p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V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(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s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) =      max      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V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(</a:t>
              </a:r>
              <a:r>
                <a:rPr lang="en-US" sz="2400" i="1" dirty="0">
                  <a:solidFill>
                    <a:srgbClr val="D303CA"/>
                  </a:solidFill>
                  <a:latin typeface="Calibri" pitchFamily="34" charset="0"/>
                </a:rPr>
                <a:t>s’</a:t>
              </a:r>
              <a:r>
                <a:rPr lang="en-US" sz="2400" dirty="0">
                  <a:solidFill>
                    <a:srgbClr val="D303CA"/>
                  </a:solidFill>
                  <a:latin typeface="Calibri" pitchFamily="34" charset="0"/>
                </a:rPr>
                <a:t>)</a:t>
              </a:r>
              <a:endParaRPr lang="en-US" sz="2400" dirty="0">
                <a:latin typeface="Calibri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348991" y="2133600"/>
              <a:ext cx="1700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D303CA"/>
                  </a:solidFill>
                </a:rPr>
                <a:t>s</a:t>
              </a:r>
              <a:r>
                <a:rPr lang="en-US" sz="1400" dirty="0">
                  <a:solidFill>
                    <a:srgbClr val="D303CA"/>
                  </a:solidFill>
                </a:rPr>
                <a:t>’ </a:t>
              </a:r>
              <a:r>
                <a:rPr lang="en-US" sz="1400" dirty="0">
                  <a:solidFill>
                    <a:srgbClr val="D303CA"/>
                  </a:solidFill>
                  <a:sym typeface="Symbol"/>
                </a:rPr>
                <a:t></a:t>
              </a:r>
              <a:r>
                <a:rPr lang="en-US" sz="1400" dirty="0">
                  <a:solidFill>
                    <a:srgbClr val="D303CA"/>
                  </a:solidFill>
                </a:rPr>
                <a:t>  successors(</a:t>
              </a:r>
              <a:r>
                <a:rPr lang="en-US" sz="1400" i="1" dirty="0">
                  <a:solidFill>
                    <a:srgbClr val="D303CA"/>
                  </a:solidFill>
                </a:rPr>
                <a:t>s</a:t>
              </a:r>
              <a:r>
                <a:rPr lang="en-US" sz="1400" dirty="0">
                  <a:solidFill>
                    <a:srgbClr val="D303CA"/>
                  </a:solidFill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3" grpId="0"/>
      <p:bldP spid="114" grpId="0" animBg="1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44381</TotalTime>
  <Words>1358</Words>
  <Application>Microsoft Macintosh PowerPoint</Application>
  <PresentationFormat>Custom</PresentationFormat>
  <Paragraphs>297</Paragraphs>
  <Slides>26</Slides>
  <Notes>15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dan-berkeley-nlp-v1</vt:lpstr>
      <vt:lpstr>CS 188: Artificial Intelligence </vt:lpstr>
      <vt:lpstr>Outline</vt:lpstr>
      <vt:lpstr>A brief history</vt:lpstr>
      <vt:lpstr>Types of Games</vt:lpstr>
      <vt:lpstr>“Standard” Games</vt:lpstr>
      <vt:lpstr>Zero-Sum Games</vt:lpstr>
      <vt:lpstr>Adversarial Search</vt:lpstr>
      <vt:lpstr>Single-Agent Trees</vt:lpstr>
      <vt:lpstr>Value of a State</vt:lpstr>
      <vt:lpstr>Tic-Tac-Toe Game Tree</vt:lpstr>
      <vt:lpstr>Minimax Values</vt:lpstr>
      <vt:lpstr>Minimax algorithm</vt:lpstr>
      <vt:lpstr>Implementation</vt:lpstr>
      <vt:lpstr>Generalized minimax</vt:lpstr>
      <vt:lpstr>Emergent coordination in ghosts</vt:lpstr>
      <vt:lpstr>Minimax Efficiency</vt:lpstr>
      <vt:lpstr>Game Tree Pruning</vt:lpstr>
      <vt:lpstr>Minimax Example</vt:lpstr>
      <vt:lpstr>Alpha-Beta Example</vt:lpstr>
      <vt:lpstr>Alpha-Beta Quiz</vt:lpstr>
      <vt:lpstr>Alpha-Beta Quiz 2</vt:lpstr>
      <vt:lpstr>Alpha-Beta Quiz 2</vt:lpstr>
      <vt:lpstr>Alpha-Beta Pruning</vt:lpstr>
      <vt:lpstr>Alpha-Beta Implementation</vt:lpstr>
      <vt:lpstr>Alpha-Beta Pruning Properties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Admin</cp:lastModifiedBy>
  <cp:revision>2253</cp:revision>
  <cp:lastPrinted>2014-02-06T19:31:47Z</cp:lastPrinted>
  <dcterms:created xsi:type="dcterms:W3CDTF">2004-08-27T04:16:05Z</dcterms:created>
  <dcterms:modified xsi:type="dcterms:W3CDTF">2022-04-19T05:07:42Z</dcterms:modified>
</cp:coreProperties>
</file>