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1123C6-5E05-408F-B3F5-179AFEDEB34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BA1AB2-FD92-49CC-969D-FD99D955825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52BB1D-D13B-4D1A-8714-244736B4BBF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C8FC2B5-7F1A-4755-AD1A-7D119D6925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86DB3B-90E4-4AA1-AE0B-6AB83F98B53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C01E86-F12F-4F92-BD1D-6932A3BFC7A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B9A4A0-D4A5-45E9-9607-3B2037C805D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5AF664-159A-43A0-AE72-5A844B02004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3B93924-13C7-44E3-94A1-6F15DFDFAAD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B28B9AD-F7CE-45EC-9873-710975476EB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F899D5-AACF-4900-A274-3FF7588AA4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95BDE5-57DD-4C4A-B47E-90881B4BAF4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6B04A8D-1795-4A4A-B0D9-2356DC9E4C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49.bin"/><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6.xml"/><Relationship Id="rId1" Type="http://schemas.openxmlformats.org/officeDocument/2006/relationships/vmlDrawing" Target="../drawings/vmlDrawing17.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57.bin"/></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oleObject" Target="../embeddings/oleObject62.bin"/><Relationship Id="rId9" Type="http://schemas.openxmlformats.org/officeDocument/2006/relationships/oleObject" Target="../embeddings/oleObject67.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69.bin"/></Relationships>
</file>

<file path=ppt/slides/_rels/slide3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oleObject" Target="../embeddings/oleObject70.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3200" u="sng">
                <a:latin typeface="Times New Roman" pitchFamily="18" charset="0"/>
                <a:cs typeface="Times New Roman" pitchFamily="18" charset="0"/>
              </a:rPr>
              <a:t>Chapter 3</a:t>
            </a:r>
            <a:br>
              <a:rPr lang="en-US" sz="3200" u="sng">
                <a:latin typeface="Times New Roman" pitchFamily="18" charset="0"/>
                <a:cs typeface="Times New Roman" pitchFamily="18" charset="0"/>
              </a:rPr>
            </a:br>
            <a:r>
              <a:rPr lang="en-US" sz="3200" u="sng">
                <a:latin typeface="Times New Roman" pitchFamily="18" charset="0"/>
                <a:cs typeface="Times New Roman" pitchFamily="18" charset="0"/>
              </a:rPr>
              <a:t/>
            </a:r>
            <a:br>
              <a:rPr lang="en-US" sz="3200" u="sng">
                <a:latin typeface="Times New Roman" pitchFamily="18" charset="0"/>
                <a:cs typeface="Times New Roman" pitchFamily="18" charset="0"/>
              </a:rPr>
            </a:br>
            <a:r>
              <a:rPr lang="en-US" sz="3600" b="1">
                <a:solidFill>
                  <a:schemeClr val="accent2"/>
                </a:solidFill>
                <a:latin typeface="Times New Roman" pitchFamily="18" charset="0"/>
                <a:cs typeface="Times New Roman" pitchFamily="18" charset="0"/>
              </a:rPr>
              <a:t>Signal Degradation in </a:t>
            </a:r>
            <a:br>
              <a:rPr lang="en-US" sz="3600" b="1">
                <a:solidFill>
                  <a:schemeClr val="accent2"/>
                </a:solidFill>
                <a:latin typeface="Times New Roman" pitchFamily="18" charset="0"/>
                <a:cs typeface="Times New Roman" pitchFamily="18" charset="0"/>
              </a:rPr>
            </a:br>
            <a:r>
              <a:rPr lang="en-US" sz="3600" b="1">
                <a:solidFill>
                  <a:schemeClr val="accent2"/>
                </a:solidFill>
                <a:latin typeface="Times New Roman" pitchFamily="18" charset="0"/>
                <a:cs typeface="Times New Roman" pitchFamily="18" charset="0"/>
              </a:rPr>
              <a:t>Optical Fibers</a:t>
            </a:r>
            <a:r>
              <a:rPr lang="en-US" sz="3600" b="1">
                <a:solidFill>
                  <a:schemeClr val="accent2"/>
                </a:solidFill>
                <a:latin typeface="Palatino"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a:solidFill>
                  <a:schemeClr val="accent2"/>
                </a:solidFill>
                <a:latin typeface="Times New Roman" pitchFamily="18" charset="0"/>
                <a:cs typeface="Times New Roman" pitchFamily="18" charset="0"/>
              </a:rPr>
              <a:t>Bending Loss (Macrobending &amp; Microbending)</a:t>
            </a:r>
          </a:p>
        </p:txBody>
      </p:sp>
      <p:sp>
        <p:nvSpPr>
          <p:cNvPr id="12291" name="Rectangle 3"/>
          <p:cNvSpPr>
            <a:spLocks noGrp="1" noChangeArrowheads="1"/>
          </p:cNvSpPr>
          <p:nvPr>
            <p:ph type="body" sz="half" idx="1"/>
          </p:nvPr>
        </p:nvSpPr>
        <p:spPr>
          <a:xfrm>
            <a:off x="457200" y="1600200"/>
            <a:ext cx="3609975" cy="4525963"/>
          </a:xfrm>
        </p:spPr>
        <p:txBody>
          <a:bodyPr/>
          <a:lstStyle/>
          <a:p>
            <a:pPr algn="just"/>
            <a:r>
              <a:rPr lang="en-US" sz="1800" b="1">
                <a:latin typeface="Times New Roman" pitchFamily="18" charset="0"/>
                <a:cs typeface="Times New Roman" pitchFamily="18" charset="0"/>
              </a:rPr>
              <a:t>Macrobending Loss</a:t>
            </a:r>
            <a:r>
              <a:rPr lang="en-US" sz="1800">
                <a:latin typeface="Times New Roman" pitchFamily="18" charset="0"/>
                <a:cs typeface="Times New Roman" pitchFamily="18" charset="0"/>
              </a:rPr>
              <a:t>: The curvature of the bend is much larger than fiber diameter. Lightwave suffers sever loss due to radiation of the evanescent field in the cladding region. As the radius of the curvature decreases, the loss increases exponentially until it reaches at a certain critical radius. For any radius a bit smaller than this point, the losses suddenly becomes extremely large. Higher order modes radiate away faster than lower order modes.</a:t>
            </a:r>
          </a:p>
          <a:p>
            <a:pPr algn="just"/>
            <a:endParaRPr lang="en-US" sz="1800">
              <a:latin typeface="Times New Roman" pitchFamily="18" charset="0"/>
              <a:cs typeface="Times New Roman" pitchFamily="18" charset="0"/>
            </a:endParaRPr>
          </a:p>
          <a:p>
            <a:endParaRPr lang="en-US" sz="1800">
              <a:latin typeface="Times New Roman" pitchFamily="18" charset="0"/>
              <a:cs typeface="Times New Roman" pitchFamily="18" charset="0"/>
            </a:endParaRPr>
          </a:p>
          <a:p>
            <a:endParaRPr lang="en-US" sz="1800">
              <a:latin typeface="Times New Roman" pitchFamily="18" charset="0"/>
              <a:cs typeface="Times New Roman" pitchFamily="18" charset="0"/>
            </a:endParaRPr>
          </a:p>
          <a:p>
            <a:endParaRPr lang="en-US" sz="1800">
              <a:latin typeface="Times New Roman" pitchFamily="18" charset="0"/>
              <a:cs typeface="Times New Roman" pitchFamily="18" charset="0"/>
            </a:endParaRPr>
          </a:p>
          <a:p>
            <a:pPr>
              <a:buFontTx/>
              <a:buNone/>
            </a:pPr>
            <a:endParaRPr lang="en-US" sz="1800">
              <a:latin typeface="Times New Roman" pitchFamily="18" charset="0"/>
              <a:cs typeface="Times New Roman" pitchFamily="18" charset="0"/>
            </a:endParaRPr>
          </a:p>
        </p:txBody>
      </p:sp>
      <p:pic>
        <p:nvPicPr>
          <p:cNvPr id="12292" name="Picture 4"/>
          <p:cNvPicPr>
            <a:picLocks noGrp="1" noChangeAspect="1" noChangeArrowheads="1"/>
          </p:cNvPicPr>
          <p:nvPr>
            <p:ph sz="half" idx="2"/>
          </p:nvPr>
        </p:nvPicPr>
        <p:blipFill>
          <a:blip r:embed="rId2"/>
          <a:srcRect/>
          <a:stretch>
            <a:fillRect/>
          </a:stretch>
        </p:blipFill>
        <p:spPr>
          <a:xfrm>
            <a:off x="4284663" y="2460625"/>
            <a:ext cx="4679950" cy="2754313"/>
          </a:xfrm>
          <a:noFill/>
          <a:ln/>
        </p:spPr>
      </p:pic>
      <p:sp>
        <p:nvSpPr>
          <p:cNvPr id="12293" name="Text Box 5"/>
          <p:cNvSpPr txBox="1">
            <a:spLocks noChangeArrowheads="1"/>
          </p:cNvSpPr>
          <p:nvPr/>
        </p:nvSpPr>
        <p:spPr bwMode="auto">
          <a:xfrm>
            <a:off x="5148263" y="5734050"/>
            <a:ext cx="3125787"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06437"/>
          </a:xfrm>
        </p:spPr>
        <p:txBody>
          <a:bodyPr/>
          <a:lstStyle/>
          <a:p>
            <a:r>
              <a:rPr lang="en-US" sz="3200">
                <a:solidFill>
                  <a:schemeClr val="accent2"/>
                </a:solidFill>
                <a:latin typeface="Times New Roman" pitchFamily="18" charset="0"/>
                <a:cs typeface="Times New Roman" pitchFamily="18" charset="0"/>
              </a:rPr>
              <a:t>Microbending Loss</a:t>
            </a:r>
          </a:p>
        </p:txBody>
      </p:sp>
      <p:sp>
        <p:nvSpPr>
          <p:cNvPr id="13315" name="Rectangle 3"/>
          <p:cNvSpPr>
            <a:spLocks noGrp="1" noChangeArrowheads="1"/>
          </p:cNvSpPr>
          <p:nvPr>
            <p:ph type="body" sz="half" idx="1"/>
          </p:nvPr>
        </p:nvSpPr>
        <p:spPr>
          <a:xfrm>
            <a:off x="457200" y="1600200"/>
            <a:ext cx="3394075" cy="4525963"/>
          </a:xfrm>
        </p:spPr>
        <p:txBody>
          <a:bodyPr/>
          <a:lstStyle/>
          <a:p>
            <a:endParaRPr lang="en-US" sz="1800" b="1">
              <a:latin typeface="Times New Roman" pitchFamily="18" charset="0"/>
              <a:cs typeface="Times New Roman" pitchFamily="18" charset="0"/>
            </a:endParaRPr>
          </a:p>
          <a:p>
            <a:r>
              <a:rPr lang="en-US" sz="1800" b="1">
                <a:latin typeface="Times New Roman" pitchFamily="18" charset="0"/>
                <a:cs typeface="Times New Roman" pitchFamily="18" charset="0"/>
              </a:rPr>
              <a:t>Microbending Loss:  </a:t>
            </a:r>
            <a:r>
              <a:rPr lang="en-US" sz="1800">
                <a:latin typeface="Times New Roman" pitchFamily="18" charset="0"/>
                <a:cs typeface="Times New Roman" pitchFamily="18" charset="0"/>
              </a:rPr>
              <a:t>microscopic bends of the fiber axis that can arise when the fibers are incorporated into cables.</a:t>
            </a:r>
            <a:r>
              <a:rPr lang="en-US" sz="1800" b="1">
                <a:latin typeface="Times New Roman" pitchFamily="18" charset="0"/>
                <a:cs typeface="Times New Roman" pitchFamily="18" charset="0"/>
              </a:rPr>
              <a:t> </a:t>
            </a:r>
            <a:r>
              <a:rPr lang="en-US" sz="1800">
                <a:latin typeface="Times New Roman" pitchFamily="18" charset="0"/>
                <a:cs typeface="Times New Roman" pitchFamily="18" charset="0"/>
              </a:rPr>
              <a:t>The power is dissipated through the microbended fiber, because of the repetitive coupling of energy between guided modes &amp; the leaky or radiation modes in the fiber. </a:t>
            </a:r>
            <a:r>
              <a:rPr lang="en-US" sz="1800" b="1">
                <a:latin typeface="Times New Roman" pitchFamily="18" charset="0"/>
                <a:cs typeface="Times New Roman" pitchFamily="18" charset="0"/>
              </a:rPr>
              <a:t> </a:t>
            </a:r>
          </a:p>
          <a:p>
            <a:endParaRPr lang="en-US" sz="2800"/>
          </a:p>
        </p:txBody>
      </p:sp>
      <p:pic>
        <p:nvPicPr>
          <p:cNvPr id="13316" name="Picture 4"/>
          <p:cNvPicPr>
            <a:picLocks noGrp="1" noChangeAspect="1" noChangeArrowheads="1"/>
          </p:cNvPicPr>
          <p:nvPr>
            <p:ph sz="half" idx="2"/>
          </p:nvPr>
        </p:nvPicPr>
        <p:blipFill>
          <a:blip r:embed="rId2"/>
          <a:srcRect/>
          <a:stretch>
            <a:fillRect/>
          </a:stretch>
        </p:blipFill>
        <p:spPr>
          <a:xfrm>
            <a:off x="4211638" y="2247900"/>
            <a:ext cx="4475162" cy="2941638"/>
          </a:xfrm>
          <a:noFill/>
          <a:ln/>
        </p:spPr>
      </p:pic>
      <p:sp>
        <p:nvSpPr>
          <p:cNvPr id="13317" name="Text Box 5"/>
          <p:cNvSpPr txBox="1">
            <a:spLocks noChangeArrowheads="1"/>
          </p:cNvSpPr>
          <p:nvPr/>
        </p:nvSpPr>
        <p:spPr bwMode="auto">
          <a:xfrm>
            <a:off x="5076825" y="5876925"/>
            <a:ext cx="3125788"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50900"/>
          </a:xfrm>
        </p:spPr>
        <p:txBody>
          <a:bodyPr/>
          <a:lstStyle/>
          <a:p>
            <a:r>
              <a:rPr lang="en-US" sz="3200">
                <a:solidFill>
                  <a:schemeClr val="accent2"/>
                </a:solidFill>
                <a:latin typeface="Times New Roman" pitchFamily="18" charset="0"/>
                <a:cs typeface="Times New Roman" pitchFamily="18" charset="0"/>
              </a:rPr>
              <a:t>Dispersion in Optical Fibers</a:t>
            </a:r>
          </a:p>
        </p:txBody>
      </p:sp>
      <p:sp>
        <p:nvSpPr>
          <p:cNvPr id="14339" name="Rectangle 3"/>
          <p:cNvSpPr>
            <a:spLocks noGrp="1" noChangeArrowheads="1"/>
          </p:cNvSpPr>
          <p:nvPr>
            <p:ph type="body" idx="1"/>
          </p:nvPr>
        </p:nvSpPr>
        <p:spPr>
          <a:xfrm>
            <a:off x="457200" y="1196975"/>
            <a:ext cx="8229600" cy="4929188"/>
          </a:xfrm>
        </p:spPr>
        <p:txBody>
          <a:bodyPr/>
          <a:lstStyle/>
          <a:p>
            <a:pPr>
              <a:lnSpc>
                <a:spcPct val="80000"/>
              </a:lnSpc>
            </a:pPr>
            <a:r>
              <a:rPr lang="en-US" sz="2000" b="1">
                <a:latin typeface="Times New Roman" pitchFamily="18" charset="0"/>
                <a:cs typeface="Times New Roman" pitchFamily="18" charset="0"/>
              </a:rPr>
              <a:t>Dispersion</a:t>
            </a:r>
            <a:r>
              <a:rPr lang="en-US" sz="2000">
                <a:latin typeface="Times New Roman" pitchFamily="18" charset="0"/>
                <a:cs typeface="Times New Roman" pitchFamily="18" charset="0"/>
              </a:rPr>
              <a:t>: Any phenomenon in which the velocity of propagation of any electromagnetic wave is wavelength dependent.  </a:t>
            </a:r>
          </a:p>
          <a:p>
            <a:pPr>
              <a:lnSpc>
                <a:spcPct val="80000"/>
              </a:lnSpc>
              <a:buFontTx/>
              <a:buNone/>
            </a:pPr>
            <a:endParaRPr lang="en-US" sz="2000">
              <a:latin typeface="Times New Roman" pitchFamily="18" charset="0"/>
              <a:cs typeface="Times New Roman" pitchFamily="18" charset="0"/>
            </a:endParaRPr>
          </a:p>
          <a:p>
            <a:pPr>
              <a:lnSpc>
                <a:spcPct val="80000"/>
              </a:lnSpc>
            </a:pPr>
            <a:r>
              <a:rPr lang="en-US" sz="2000">
                <a:latin typeface="Times New Roman" pitchFamily="18" charset="0"/>
                <a:cs typeface="Times New Roman" pitchFamily="18" charset="0"/>
              </a:rPr>
              <a:t>In communication, dispersion is used to describe any process by which any electromagnetic signal propagating in a physical medium is degraded because the various wave characteristics (i.e., frequencies) of the signal have different propagation velocities within the physical medium.</a:t>
            </a:r>
          </a:p>
          <a:p>
            <a:pPr>
              <a:lnSpc>
                <a:spcPct val="80000"/>
              </a:lnSpc>
              <a:buFontTx/>
              <a:buNone/>
            </a:pPr>
            <a:endParaRPr lang="en-US" sz="2000">
              <a:latin typeface="Times New Roman" pitchFamily="18" charset="0"/>
              <a:cs typeface="Times New Roman" pitchFamily="18" charset="0"/>
            </a:endParaRPr>
          </a:p>
          <a:p>
            <a:pPr>
              <a:lnSpc>
                <a:spcPct val="80000"/>
              </a:lnSpc>
            </a:pPr>
            <a:r>
              <a:rPr lang="en-US" sz="2000">
                <a:latin typeface="Times New Roman" pitchFamily="18" charset="0"/>
                <a:cs typeface="Times New Roman" pitchFamily="18" charset="0"/>
              </a:rPr>
              <a:t>There are 3 dispersion types in the optical fibers, in general:</a:t>
            </a:r>
          </a:p>
          <a:p>
            <a:pPr>
              <a:lnSpc>
                <a:spcPct val="80000"/>
              </a:lnSpc>
              <a:buFontTx/>
              <a:buNone/>
            </a:pPr>
            <a:endParaRPr lang="en-US" sz="2000" b="1">
              <a:solidFill>
                <a:schemeClr val="accent2"/>
              </a:solidFill>
              <a:latin typeface="Times New Roman" pitchFamily="18" charset="0"/>
              <a:cs typeface="Times New Roman" pitchFamily="18" charset="0"/>
            </a:endParaRPr>
          </a:p>
          <a:p>
            <a:pPr>
              <a:lnSpc>
                <a:spcPct val="80000"/>
              </a:lnSpc>
              <a:buFontTx/>
              <a:buNone/>
            </a:pPr>
            <a:r>
              <a:rPr lang="en-US" sz="2000" b="1">
                <a:solidFill>
                  <a:schemeClr val="accent2"/>
                </a:solidFill>
                <a:latin typeface="Times New Roman" pitchFamily="18" charset="0"/>
                <a:cs typeface="Times New Roman" pitchFamily="18" charset="0"/>
              </a:rPr>
              <a:t>     1- Material Dispersion</a:t>
            </a:r>
          </a:p>
          <a:p>
            <a:pPr>
              <a:lnSpc>
                <a:spcPct val="80000"/>
              </a:lnSpc>
              <a:buFontTx/>
              <a:buNone/>
            </a:pPr>
            <a:r>
              <a:rPr lang="en-US" sz="2000" b="1">
                <a:solidFill>
                  <a:schemeClr val="accent2"/>
                </a:solidFill>
                <a:latin typeface="Times New Roman" pitchFamily="18" charset="0"/>
                <a:cs typeface="Times New Roman" pitchFamily="18" charset="0"/>
              </a:rPr>
              <a:t>     2- Waveguide Dispersion </a:t>
            </a:r>
          </a:p>
          <a:p>
            <a:pPr>
              <a:lnSpc>
                <a:spcPct val="80000"/>
              </a:lnSpc>
              <a:buFontTx/>
              <a:buNone/>
            </a:pPr>
            <a:r>
              <a:rPr lang="en-US" sz="2000">
                <a:solidFill>
                  <a:schemeClr val="accent2"/>
                </a:solidFill>
                <a:latin typeface="Times New Roman" pitchFamily="18" charset="0"/>
                <a:cs typeface="Times New Roman" pitchFamily="18" charset="0"/>
              </a:rPr>
              <a:t>     </a:t>
            </a:r>
            <a:r>
              <a:rPr lang="en-US" sz="2000" b="1">
                <a:solidFill>
                  <a:schemeClr val="accent2"/>
                </a:solidFill>
                <a:latin typeface="Times New Roman" pitchFamily="18" charset="0"/>
                <a:cs typeface="Times New Roman" pitchFamily="18" charset="0"/>
              </a:rPr>
              <a:t>3- Polarization-Mode Dispersion</a:t>
            </a:r>
          </a:p>
          <a:p>
            <a:pPr>
              <a:lnSpc>
                <a:spcPct val="80000"/>
              </a:lnSpc>
              <a:buFontTx/>
              <a:buNone/>
            </a:pPr>
            <a:r>
              <a:rPr lang="en-US" sz="2000" b="1">
                <a:solidFill>
                  <a:schemeClr val="accent2"/>
                </a:solidFill>
                <a:latin typeface="Times New Roman" pitchFamily="18" charset="0"/>
                <a:cs typeface="Times New Roman" pitchFamily="18" charset="0"/>
              </a:rPr>
              <a:t> </a:t>
            </a:r>
          </a:p>
          <a:p>
            <a:pPr>
              <a:lnSpc>
                <a:spcPct val="80000"/>
              </a:lnSpc>
              <a:buFontTx/>
              <a:buNone/>
            </a:pPr>
            <a:r>
              <a:rPr lang="en-US" sz="2000" b="1">
                <a:solidFill>
                  <a:schemeClr val="accent2"/>
                </a:solidFill>
                <a:latin typeface="Times New Roman" pitchFamily="18" charset="0"/>
                <a:cs typeface="Times New Roman" pitchFamily="18" charset="0"/>
              </a:rPr>
              <a:t>      </a:t>
            </a:r>
            <a:r>
              <a:rPr lang="en-US" sz="2000" b="1">
                <a:latin typeface="Times New Roman" pitchFamily="18" charset="0"/>
                <a:cs typeface="Times New Roman" pitchFamily="18" charset="0"/>
              </a:rPr>
              <a:t>Material</a:t>
            </a:r>
            <a:r>
              <a:rPr lang="en-US" sz="2000">
                <a:latin typeface="Times New Roman" pitchFamily="18" charset="0"/>
                <a:cs typeface="Times New Roman" pitchFamily="18" charset="0"/>
              </a:rPr>
              <a:t> </a:t>
            </a:r>
            <a:r>
              <a:rPr lang="en-US" sz="2000" b="1">
                <a:latin typeface="Times New Roman" pitchFamily="18" charset="0"/>
                <a:cs typeface="Times New Roman" pitchFamily="18" charset="0"/>
              </a:rPr>
              <a:t>&amp; waveguide dispersions are main causes of</a:t>
            </a:r>
            <a:r>
              <a:rPr lang="en-US" sz="2000" b="1">
                <a:solidFill>
                  <a:schemeClr val="accent2"/>
                </a:solidFill>
                <a:latin typeface="Times New Roman" pitchFamily="18" charset="0"/>
                <a:cs typeface="Times New Roman" pitchFamily="18" charset="0"/>
              </a:rPr>
              <a:t> Intramodal Dispersion.</a:t>
            </a:r>
            <a:r>
              <a:rPr lang="en-US" sz="2000">
                <a:solidFill>
                  <a:schemeClr val="accent2"/>
                </a:solidFill>
                <a:latin typeface="Times New Roman" pitchFamily="18" charset="0"/>
                <a:cs typeface="Times New Roman" pitchFamily="18" charset="0"/>
              </a:rPr>
              <a:t>  </a:t>
            </a:r>
          </a:p>
          <a:p>
            <a:pPr>
              <a:lnSpc>
                <a:spcPct val="80000"/>
              </a:lnSpc>
              <a:buFontTx/>
              <a:buNone/>
            </a:pPr>
            <a:endParaRPr lang="en-US" sz="200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125413"/>
            <a:ext cx="8229600" cy="927100"/>
          </a:xfrm>
        </p:spPr>
        <p:txBody>
          <a:bodyPr/>
          <a:lstStyle/>
          <a:p>
            <a:r>
              <a:rPr lang="en-US" sz="3200">
                <a:solidFill>
                  <a:schemeClr val="accent2"/>
                </a:solidFill>
                <a:latin typeface="Times New Roman" pitchFamily="18" charset="0"/>
                <a:cs typeface="Times New Roman" pitchFamily="18" charset="0"/>
              </a:rPr>
              <a:t>Group Velocity</a:t>
            </a:r>
          </a:p>
        </p:txBody>
      </p:sp>
      <p:sp>
        <p:nvSpPr>
          <p:cNvPr id="15363" name="Rectangle 3"/>
          <p:cNvSpPr>
            <a:spLocks noGrp="1" noChangeArrowheads="1"/>
          </p:cNvSpPr>
          <p:nvPr>
            <p:ph type="body" idx="1"/>
          </p:nvPr>
        </p:nvSpPr>
        <p:spPr>
          <a:xfrm>
            <a:off x="457200" y="981075"/>
            <a:ext cx="8229600" cy="5543550"/>
          </a:xfrm>
        </p:spPr>
        <p:txBody>
          <a:bodyPr/>
          <a:lstStyle/>
          <a:p>
            <a:pPr>
              <a:lnSpc>
                <a:spcPct val="90000"/>
              </a:lnSpc>
            </a:pPr>
            <a:r>
              <a:rPr lang="en-US" sz="2000">
                <a:latin typeface="Times New Roman" pitchFamily="18" charset="0"/>
                <a:cs typeface="Times New Roman" pitchFamily="18" charset="0"/>
              </a:rPr>
              <a:t>Wave Velocities:</a:t>
            </a:r>
          </a:p>
          <a:p>
            <a:pPr>
              <a:lnSpc>
                <a:spcPct val="90000"/>
              </a:lnSpc>
            </a:pPr>
            <a:r>
              <a:rPr lang="en-US" sz="2000">
                <a:latin typeface="Times New Roman" pitchFamily="18" charset="0"/>
                <a:cs typeface="Times New Roman" pitchFamily="18" charset="0"/>
              </a:rPr>
              <a:t>1- </a:t>
            </a:r>
            <a:r>
              <a:rPr lang="en-US" sz="2000" b="1">
                <a:latin typeface="Times New Roman" pitchFamily="18" charset="0"/>
                <a:cs typeface="Times New Roman" pitchFamily="18" charset="0"/>
              </a:rPr>
              <a:t>Plane wave velocity</a:t>
            </a:r>
            <a:r>
              <a:rPr lang="en-US" sz="2000">
                <a:latin typeface="Times New Roman" pitchFamily="18" charset="0"/>
                <a:cs typeface="Times New Roman" pitchFamily="18" charset="0"/>
              </a:rPr>
              <a:t>: For a plane wave propagating along </a:t>
            </a:r>
            <a:r>
              <a:rPr lang="en-US" sz="2000" i="1">
                <a:latin typeface="Times New Roman" pitchFamily="18" charset="0"/>
                <a:cs typeface="Times New Roman" pitchFamily="18" charset="0"/>
              </a:rPr>
              <a:t>z</a:t>
            </a:r>
            <a:r>
              <a:rPr lang="en-US" sz="2000">
                <a:latin typeface="Times New Roman" pitchFamily="18" charset="0"/>
                <a:cs typeface="Times New Roman" pitchFamily="18" charset="0"/>
              </a:rPr>
              <a:t>-axis in an </a:t>
            </a:r>
            <a:r>
              <a:rPr lang="en-US" sz="2000" u="sng">
                <a:latin typeface="Times New Roman" pitchFamily="18" charset="0"/>
                <a:cs typeface="Times New Roman" pitchFamily="18" charset="0"/>
              </a:rPr>
              <a:t>unbounded homogeneous</a:t>
            </a:r>
            <a:r>
              <a:rPr lang="en-US" sz="2000">
                <a:latin typeface="Times New Roman" pitchFamily="18" charset="0"/>
                <a:cs typeface="Times New Roman" pitchFamily="18" charset="0"/>
              </a:rPr>
              <a:t> region of refractive index        , which is represented by                             , the velocity of constant phase plane is:</a:t>
            </a:r>
          </a:p>
          <a:p>
            <a:pPr>
              <a:lnSpc>
                <a:spcPct val="90000"/>
              </a:lnSpc>
            </a:pPr>
            <a:endParaRPr lang="en-US" sz="2000">
              <a:latin typeface="Times New Roman" pitchFamily="18" charset="0"/>
              <a:cs typeface="Times New Roman" pitchFamily="18" charset="0"/>
            </a:endParaRPr>
          </a:p>
          <a:p>
            <a:pPr>
              <a:lnSpc>
                <a:spcPct val="90000"/>
              </a:lnSpc>
            </a:pPr>
            <a:endParaRPr lang="en-US" sz="2000">
              <a:latin typeface="Times New Roman" pitchFamily="18" charset="0"/>
              <a:cs typeface="Times New Roman" pitchFamily="18" charset="0"/>
            </a:endParaRPr>
          </a:p>
          <a:p>
            <a:pPr>
              <a:lnSpc>
                <a:spcPct val="90000"/>
              </a:lnSpc>
            </a:pPr>
            <a:endParaRPr lang="en-US" sz="2000">
              <a:latin typeface="Times New Roman" pitchFamily="18" charset="0"/>
              <a:cs typeface="Times New Roman" pitchFamily="18" charset="0"/>
            </a:endParaRPr>
          </a:p>
          <a:p>
            <a:pPr>
              <a:lnSpc>
                <a:spcPct val="90000"/>
              </a:lnSpc>
            </a:pPr>
            <a:r>
              <a:rPr lang="en-US" sz="2000">
                <a:latin typeface="Times New Roman" pitchFamily="18" charset="0"/>
                <a:cs typeface="Times New Roman" pitchFamily="18" charset="0"/>
              </a:rPr>
              <a:t>2- </a:t>
            </a:r>
            <a:r>
              <a:rPr lang="en-US" sz="2000" b="1">
                <a:latin typeface="Times New Roman" pitchFamily="18" charset="0"/>
                <a:cs typeface="Times New Roman" pitchFamily="18" charset="0"/>
              </a:rPr>
              <a:t>Modal wave phase velocity</a:t>
            </a:r>
            <a:r>
              <a:rPr lang="en-US" sz="2000">
                <a:latin typeface="Times New Roman" pitchFamily="18" charset="0"/>
                <a:cs typeface="Times New Roman" pitchFamily="18" charset="0"/>
              </a:rPr>
              <a:t>: For a modal wave propagating along </a:t>
            </a:r>
            <a:r>
              <a:rPr lang="en-US" sz="2000" i="1">
                <a:latin typeface="Times New Roman" pitchFamily="18" charset="0"/>
                <a:cs typeface="Times New Roman" pitchFamily="18" charset="0"/>
              </a:rPr>
              <a:t>z</a:t>
            </a:r>
            <a:r>
              <a:rPr lang="en-US" sz="2000">
                <a:latin typeface="Times New Roman" pitchFamily="18" charset="0"/>
                <a:cs typeface="Times New Roman" pitchFamily="18" charset="0"/>
              </a:rPr>
              <a:t>-axis represented by                             , the velocity of constant phase plane is:</a:t>
            </a:r>
          </a:p>
          <a:p>
            <a:pPr>
              <a:lnSpc>
                <a:spcPct val="90000"/>
              </a:lnSpc>
              <a:buFontTx/>
              <a:buNone/>
            </a:pPr>
            <a:endParaRPr lang="en-US" sz="2000">
              <a:latin typeface="Times New Roman" pitchFamily="18" charset="0"/>
              <a:cs typeface="Times New Roman" pitchFamily="18" charset="0"/>
            </a:endParaRPr>
          </a:p>
          <a:p>
            <a:pPr>
              <a:lnSpc>
                <a:spcPct val="90000"/>
              </a:lnSpc>
              <a:buFontTx/>
              <a:buNone/>
            </a:pPr>
            <a:r>
              <a:rPr lang="en-US" sz="2000">
                <a:latin typeface="Times New Roman" pitchFamily="18" charset="0"/>
                <a:cs typeface="Times New Roman" pitchFamily="18" charset="0"/>
              </a:rPr>
              <a:t>   </a:t>
            </a:r>
          </a:p>
          <a:p>
            <a:pPr>
              <a:lnSpc>
                <a:spcPct val="90000"/>
              </a:lnSpc>
              <a:buFontTx/>
              <a:buNone/>
            </a:pPr>
            <a:r>
              <a:rPr lang="en-US" sz="2000">
                <a:latin typeface="Times New Roman" pitchFamily="18" charset="0"/>
                <a:cs typeface="Times New Roman" pitchFamily="18" charset="0"/>
              </a:rPr>
              <a:t>    3- For transmission system operation the most important &amp; useful type of velocity is the </a:t>
            </a:r>
            <a:r>
              <a:rPr lang="en-US" sz="2000" b="1">
                <a:latin typeface="Times New Roman" pitchFamily="18" charset="0"/>
                <a:cs typeface="Times New Roman" pitchFamily="18" charset="0"/>
              </a:rPr>
              <a:t>group velocity,         . </a:t>
            </a:r>
            <a:r>
              <a:rPr lang="en-US" sz="2000">
                <a:latin typeface="Times New Roman" pitchFamily="18" charset="0"/>
                <a:cs typeface="Times New Roman" pitchFamily="18" charset="0"/>
              </a:rPr>
              <a:t>This is the actual velocity which the signal information &amp; energy is traveling down the fiber. It is always less than the speed of light in the medium. The observable delay experiences by the optical signal waveform &amp; energy, when traveling a length of </a:t>
            </a:r>
            <a:r>
              <a:rPr lang="en-US" sz="2000" i="1">
                <a:latin typeface="Times New Roman" pitchFamily="18" charset="0"/>
                <a:cs typeface="Times New Roman" pitchFamily="18" charset="0"/>
              </a:rPr>
              <a:t>l</a:t>
            </a:r>
            <a:r>
              <a:rPr lang="en-US" sz="2000">
                <a:latin typeface="Times New Roman" pitchFamily="18" charset="0"/>
                <a:cs typeface="Times New Roman" pitchFamily="18" charset="0"/>
              </a:rPr>
              <a:t> along the fiber is commonly referred to as </a:t>
            </a:r>
            <a:r>
              <a:rPr lang="en-US" sz="2000" b="1">
                <a:latin typeface="Times New Roman" pitchFamily="18" charset="0"/>
                <a:cs typeface="Times New Roman" pitchFamily="18" charset="0"/>
              </a:rPr>
              <a:t>group delay.</a:t>
            </a:r>
          </a:p>
        </p:txBody>
      </p:sp>
      <p:graphicFrame>
        <p:nvGraphicFramePr>
          <p:cNvPr id="15364" name="Object 4"/>
          <p:cNvGraphicFramePr>
            <a:graphicFrameLocks noChangeAspect="1"/>
          </p:cNvGraphicFramePr>
          <p:nvPr/>
        </p:nvGraphicFramePr>
        <p:xfrm>
          <a:off x="6227763" y="1557338"/>
          <a:ext cx="360362" cy="384175"/>
        </p:xfrm>
        <a:graphic>
          <a:graphicData uri="http://schemas.openxmlformats.org/presentationml/2006/ole">
            <p:oleObj spid="_x0000_s15364" name="Equation" r:id="rId3" imgW="152280" imgH="215640" progId="Equation.3">
              <p:embed/>
            </p:oleObj>
          </a:graphicData>
        </a:graphic>
      </p:graphicFrame>
      <p:graphicFrame>
        <p:nvGraphicFramePr>
          <p:cNvPr id="15365" name="Object 5"/>
          <p:cNvGraphicFramePr>
            <a:graphicFrameLocks noChangeAspect="1"/>
          </p:cNvGraphicFramePr>
          <p:nvPr/>
        </p:nvGraphicFramePr>
        <p:xfrm>
          <a:off x="2411413" y="1844675"/>
          <a:ext cx="1800225" cy="390525"/>
        </p:xfrm>
        <a:graphic>
          <a:graphicData uri="http://schemas.openxmlformats.org/presentationml/2006/ole">
            <p:oleObj spid="_x0000_s15365" name="Equation" r:id="rId4" imgW="1002960" imgH="215640" progId="Equation.3">
              <p:embed/>
            </p:oleObj>
          </a:graphicData>
        </a:graphic>
      </p:graphicFrame>
      <p:graphicFrame>
        <p:nvGraphicFramePr>
          <p:cNvPr id="15366" name="Object 6"/>
          <p:cNvGraphicFramePr>
            <a:graphicFrameLocks noChangeAspect="1"/>
          </p:cNvGraphicFramePr>
          <p:nvPr/>
        </p:nvGraphicFramePr>
        <p:xfrm>
          <a:off x="900113" y="2420938"/>
          <a:ext cx="1152525" cy="709612"/>
        </p:xfrm>
        <a:graphic>
          <a:graphicData uri="http://schemas.openxmlformats.org/presentationml/2006/ole">
            <p:oleObj spid="_x0000_s15366" name="Equation" r:id="rId5" imgW="749160" imgH="431640" progId="Equation.3">
              <p:embed/>
            </p:oleObj>
          </a:graphicData>
        </a:graphic>
      </p:graphicFrame>
      <p:graphicFrame>
        <p:nvGraphicFramePr>
          <p:cNvPr id="15367" name="Object 7"/>
          <p:cNvGraphicFramePr>
            <a:graphicFrameLocks noChangeAspect="1"/>
          </p:cNvGraphicFramePr>
          <p:nvPr/>
        </p:nvGraphicFramePr>
        <p:xfrm>
          <a:off x="2339975" y="3500438"/>
          <a:ext cx="1871663" cy="344487"/>
        </p:xfrm>
        <a:graphic>
          <a:graphicData uri="http://schemas.openxmlformats.org/presentationml/2006/ole">
            <p:oleObj spid="_x0000_s15367" name="Equation" r:id="rId6" imgW="965160" imgH="203040" progId="Equation.3">
              <p:embed/>
            </p:oleObj>
          </a:graphicData>
        </a:graphic>
      </p:graphicFrame>
      <p:graphicFrame>
        <p:nvGraphicFramePr>
          <p:cNvPr id="15368" name="Object 8"/>
          <p:cNvGraphicFramePr>
            <a:graphicFrameLocks noChangeAspect="1"/>
          </p:cNvGraphicFramePr>
          <p:nvPr/>
        </p:nvGraphicFramePr>
        <p:xfrm>
          <a:off x="971550" y="3860800"/>
          <a:ext cx="1079500" cy="720725"/>
        </p:xfrm>
        <a:graphic>
          <a:graphicData uri="http://schemas.openxmlformats.org/presentationml/2006/ole">
            <p:oleObj spid="_x0000_s15368" name="Equation" r:id="rId7" imgW="495000" imgH="419040" progId="Equation.3">
              <p:embed/>
            </p:oleObj>
          </a:graphicData>
        </a:graphic>
      </p:graphicFrame>
      <p:sp>
        <p:nvSpPr>
          <p:cNvPr id="15369" name="Text Box 9"/>
          <p:cNvSpPr txBox="1">
            <a:spLocks noChangeArrowheads="1"/>
          </p:cNvSpPr>
          <p:nvPr/>
        </p:nvSpPr>
        <p:spPr bwMode="auto">
          <a:xfrm>
            <a:off x="3687763" y="2635250"/>
            <a:ext cx="538162" cy="304800"/>
          </a:xfrm>
          <a:prstGeom prst="rect">
            <a:avLst/>
          </a:prstGeom>
          <a:noFill/>
          <a:ln w="9525">
            <a:noFill/>
            <a:miter lim="800000"/>
            <a:headEnd/>
            <a:tailEnd/>
          </a:ln>
          <a:effectLst/>
        </p:spPr>
        <p:txBody>
          <a:bodyPr wrap="none">
            <a:spAutoFit/>
          </a:bodyPr>
          <a:lstStyle/>
          <a:p>
            <a:r>
              <a:rPr lang="en-US" sz="1400">
                <a:cs typeface="Arial" charset="0"/>
              </a:rPr>
              <a:t>[3-4]</a:t>
            </a:r>
          </a:p>
        </p:txBody>
      </p:sp>
      <p:sp>
        <p:nvSpPr>
          <p:cNvPr id="15370" name="Text Box 10"/>
          <p:cNvSpPr txBox="1">
            <a:spLocks noChangeArrowheads="1"/>
          </p:cNvSpPr>
          <p:nvPr/>
        </p:nvSpPr>
        <p:spPr bwMode="auto">
          <a:xfrm>
            <a:off x="3708400" y="4076700"/>
            <a:ext cx="538163" cy="304800"/>
          </a:xfrm>
          <a:prstGeom prst="rect">
            <a:avLst/>
          </a:prstGeom>
          <a:noFill/>
          <a:ln w="9525">
            <a:noFill/>
            <a:miter lim="800000"/>
            <a:headEnd/>
            <a:tailEnd/>
          </a:ln>
          <a:effectLst/>
        </p:spPr>
        <p:txBody>
          <a:bodyPr wrap="none">
            <a:spAutoFit/>
          </a:bodyPr>
          <a:lstStyle/>
          <a:p>
            <a:r>
              <a:rPr lang="en-US" sz="1400">
                <a:cs typeface="Arial" charset="0"/>
              </a:rPr>
              <a:t>[3-5]</a:t>
            </a:r>
          </a:p>
        </p:txBody>
      </p:sp>
      <p:graphicFrame>
        <p:nvGraphicFramePr>
          <p:cNvPr id="15371" name="Object 11"/>
          <p:cNvGraphicFramePr>
            <a:graphicFrameLocks noChangeAspect="1"/>
          </p:cNvGraphicFramePr>
          <p:nvPr/>
        </p:nvGraphicFramePr>
        <p:xfrm>
          <a:off x="4067175" y="4724400"/>
          <a:ext cx="431800" cy="481013"/>
        </p:xfrm>
        <a:graphic>
          <a:graphicData uri="http://schemas.openxmlformats.org/presentationml/2006/ole">
            <p:oleObj spid="_x0000_s15371" name="Equation" r:id="rId8" imgW="190440" imgH="2412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06437"/>
          </a:xfrm>
        </p:spPr>
        <p:txBody>
          <a:bodyPr/>
          <a:lstStyle/>
          <a:p>
            <a:r>
              <a:rPr lang="en-US" sz="3200">
                <a:solidFill>
                  <a:schemeClr val="accent2"/>
                </a:solidFill>
                <a:latin typeface="Times New Roman" pitchFamily="18" charset="0"/>
                <a:cs typeface="Times New Roman" pitchFamily="18" charset="0"/>
              </a:rPr>
              <a:t>Group Velocity &amp; Group Delay</a:t>
            </a:r>
          </a:p>
        </p:txBody>
      </p:sp>
      <p:sp>
        <p:nvSpPr>
          <p:cNvPr id="16387" name="Rectangle 3"/>
          <p:cNvSpPr>
            <a:spLocks noGrp="1" noChangeArrowheads="1"/>
          </p:cNvSpPr>
          <p:nvPr>
            <p:ph type="body" idx="1"/>
          </p:nvPr>
        </p:nvSpPr>
        <p:spPr>
          <a:xfrm>
            <a:off x="457200" y="908050"/>
            <a:ext cx="8229600" cy="5218113"/>
          </a:xfrm>
        </p:spPr>
        <p:txBody>
          <a:bodyPr/>
          <a:lstStyle/>
          <a:p>
            <a:r>
              <a:rPr lang="en-US" sz="2000">
                <a:latin typeface="Times New Roman" pitchFamily="18" charset="0"/>
                <a:cs typeface="Times New Roman" pitchFamily="18" charset="0"/>
              </a:rPr>
              <a:t>The group velocity is given by:</a:t>
            </a: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The group delay is given by:</a:t>
            </a: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It is important to note that all above quantities depend both on </a:t>
            </a:r>
            <a:r>
              <a:rPr lang="en-US" sz="2000" b="1">
                <a:latin typeface="Times New Roman" pitchFamily="18" charset="0"/>
                <a:cs typeface="Times New Roman" pitchFamily="18" charset="0"/>
              </a:rPr>
              <a:t>frequency</a:t>
            </a:r>
            <a:r>
              <a:rPr lang="en-US" sz="2000">
                <a:latin typeface="Times New Roman" pitchFamily="18" charset="0"/>
                <a:cs typeface="Times New Roman" pitchFamily="18" charset="0"/>
              </a:rPr>
              <a:t> &amp; the </a:t>
            </a:r>
            <a:r>
              <a:rPr lang="en-US" sz="2000" b="1">
                <a:latin typeface="Times New Roman" pitchFamily="18" charset="0"/>
                <a:cs typeface="Times New Roman" pitchFamily="18" charset="0"/>
              </a:rPr>
              <a:t>propagation mode</a:t>
            </a:r>
            <a:r>
              <a:rPr lang="en-US" sz="2000">
                <a:latin typeface="Times New Roman" pitchFamily="18" charset="0"/>
                <a:cs typeface="Times New Roman" pitchFamily="18" charset="0"/>
              </a:rPr>
              <a:t>. In order to see the effect of these parameters on group velocity and delay, the following analysis would be helpful.</a:t>
            </a:r>
          </a:p>
          <a:p>
            <a:endParaRPr lang="en-US" sz="2000">
              <a:latin typeface="Times New Roman" pitchFamily="18" charset="0"/>
              <a:cs typeface="Times New Roman" pitchFamily="18" charset="0"/>
            </a:endParaRPr>
          </a:p>
        </p:txBody>
      </p:sp>
      <p:graphicFrame>
        <p:nvGraphicFramePr>
          <p:cNvPr id="16388" name="Object 4"/>
          <p:cNvGraphicFramePr>
            <a:graphicFrameLocks noChangeAspect="1"/>
          </p:cNvGraphicFramePr>
          <p:nvPr/>
        </p:nvGraphicFramePr>
        <p:xfrm>
          <a:off x="3059113" y="1557338"/>
          <a:ext cx="1368425" cy="912812"/>
        </p:xfrm>
        <a:graphic>
          <a:graphicData uri="http://schemas.openxmlformats.org/presentationml/2006/ole">
            <p:oleObj spid="_x0000_s16388" name="Equation" r:id="rId3" imgW="571320" imgH="419040" progId="Equation.3">
              <p:embed/>
            </p:oleObj>
          </a:graphicData>
        </a:graphic>
      </p:graphicFrame>
      <p:sp>
        <p:nvSpPr>
          <p:cNvPr id="16389" name="Text Box 5"/>
          <p:cNvSpPr txBox="1">
            <a:spLocks noChangeArrowheads="1"/>
          </p:cNvSpPr>
          <p:nvPr/>
        </p:nvSpPr>
        <p:spPr bwMode="auto">
          <a:xfrm>
            <a:off x="6711950" y="1828800"/>
            <a:ext cx="538163" cy="304800"/>
          </a:xfrm>
          <a:prstGeom prst="rect">
            <a:avLst/>
          </a:prstGeom>
          <a:noFill/>
          <a:ln w="9525">
            <a:noFill/>
            <a:miter lim="800000"/>
            <a:headEnd/>
            <a:tailEnd/>
          </a:ln>
          <a:effectLst/>
        </p:spPr>
        <p:txBody>
          <a:bodyPr wrap="none">
            <a:spAutoFit/>
          </a:bodyPr>
          <a:lstStyle/>
          <a:p>
            <a:r>
              <a:rPr lang="en-US" sz="1400">
                <a:cs typeface="Arial" charset="0"/>
              </a:rPr>
              <a:t>[3-6]</a:t>
            </a:r>
          </a:p>
        </p:txBody>
      </p:sp>
      <p:graphicFrame>
        <p:nvGraphicFramePr>
          <p:cNvPr id="16390" name="Object 6"/>
          <p:cNvGraphicFramePr>
            <a:graphicFrameLocks noChangeAspect="1"/>
          </p:cNvGraphicFramePr>
          <p:nvPr/>
        </p:nvGraphicFramePr>
        <p:xfrm>
          <a:off x="2843213" y="3068638"/>
          <a:ext cx="1871662" cy="989012"/>
        </p:xfrm>
        <a:graphic>
          <a:graphicData uri="http://schemas.openxmlformats.org/presentationml/2006/ole">
            <p:oleObj spid="_x0000_s16390" name="Equation" r:id="rId4" imgW="977760" imgH="444240" progId="Equation.3">
              <p:embed/>
            </p:oleObj>
          </a:graphicData>
        </a:graphic>
      </p:graphicFrame>
      <p:sp>
        <p:nvSpPr>
          <p:cNvPr id="16391" name="Text Box 7"/>
          <p:cNvSpPr txBox="1">
            <a:spLocks noChangeArrowheads="1"/>
          </p:cNvSpPr>
          <p:nvPr/>
        </p:nvSpPr>
        <p:spPr bwMode="auto">
          <a:xfrm>
            <a:off x="6659563" y="3427413"/>
            <a:ext cx="538162" cy="304800"/>
          </a:xfrm>
          <a:prstGeom prst="rect">
            <a:avLst/>
          </a:prstGeom>
          <a:noFill/>
          <a:ln w="9525">
            <a:noFill/>
            <a:miter lim="800000"/>
            <a:headEnd/>
            <a:tailEnd/>
          </a:ln>
          <a:effectLst/>
        </p:spPr>
        <p:txBody>
          <a:bodyPr wrap="none">
            <a:spAutoFit/>
          </a:bodyPr>
          <a:lstStyle/>
          <a:p>
            <a:r>
              <a:rPr lang="en-US" sz="1400">
                <a:cs typeface="Arial" charset="0"/>
              </a:rPr>
              <a:t>[3-7]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06437"/>
          </a:xfrm>
        </p:spPr>
        <p:txBody>
          <a:bodyPr/>
          <a:lstStyle/>
          <a:p>
            <a:r>
              <a:rPr lang="en-US" sz="3200">
                <a:solidFill>
                  <a:schemeClr val="accent2"/>
                </a:solidFill>
                <a:latin typeface="Times New Roman" pitchFamily="18" charset="0"/>
                <a:cs typeface="Times New Roman" pitchFamily="18" charset="0"/>
              </a:rPr>
              <a:t>Input/Output signals in Fiber Transmission System</a:t>
            </a:r>
          </a:p>
        </p:txBody>
      </p:sp>
      <p:sp>
        <p:nvSpPr>
          <p:cNvPr id="17411" name="Rectangle 3"/>
          <p:cNvSpPr>
            <a:spLocks noGrp="1" noChangeArrowheads="1"/>
          </p:cNvSpPr>
          <p:nvPr>
            <p:ph type="body" idx="1"/>
          </p:nvPr>
        </p:nvSpPr>
        <p:spPr>
          <a:xfrm>
            <a:off x="457200" y="1196975"/>
            <a:ext cx="8229600" cy="4929188"/>
          </a:xfrm>
        </p:spPr>
        <p:txBody>
          <a:bodyPr/>
          <a:lstStyle/>
          <a:p>
            <a:r>
              <a:rPr lang="en-US" sz="2000">
                <a:latin typeface="Times New Roman" pitchFamily="18" charset="0"/>
                <a:cs typeface="Times New Roman" pitchFamily="18" charset="0"/>
              </a:rPr>
              <a:t>The optical signal (complex) waveform at the input of fiber of length </a:t>
            </a:r>
            <a:r>
              <a:rPr lang="en-US" sz="2000" i="1">
                <a:latin typeface="Times New Roman" pitchFamily="18" charset="0"/>
                <a:cs typeface="Times New Roman" pitchFamily="18" charset="0"/>
              </a:rPr>
              <a:t>l</a:t>
            </a:r>
            <a:r>
              <a:rPr lang="en-US" sz="2000">
                <a:latin typeface="Times New Roman" pitchFamily="18" charset="0"/>
                <a:cs typeface="Times New Roman" pitchFamily="18" charset="0"/>
              </a:rPr>
              <a:t> is </a:t>
            </a:r>
            <a:r>
              <a:rPr lang="en-US" sz="2000" i="1">
                <a:latin typeface="Times New Roman" pitchFamily="18" charset="0"/>
                <a:cs typeface="Times New Roman" pitchFamily="18" charset="0"/>
              </a:rPr>
              <a:t>f(t). </a:t>
            </a:r>
            <a:r>
              <a:rPr lang="en-US" sz="2000">
                <a:latin typeface="Times New Roman" pitchFamily="18" charset="0"/>
                <a:cs typeface="Times New Roman" pitchFamily="18" charset="0"/>
              </a:rPr>
              <a:t>The propagation constant of a particular modal wave carrying the signal is         . Let us find the output signal waveform </a:t>
            </a:r>
            <a:r>
              <a:rPr lang="en-US" sz="2000" i="1">
                <a:latin typeface="Times New Roman" pitchFamily="18" charset="0"/>
                <a:cs typeface="Times New Roman" pitchFamily="18" charset="0"/>
              </a:rPr>
              <a:t>g(t).</a:t>
            </a:r>
          </a:p>
        </p:txBody>
      </p:sp>
      <p:graphicFrame>
        <p:nvGraphicFramePr>
          <p:cNvPr id="17412" name="Object 4"/>
          <p:cNvGraphicFramePr>
            <a:graphicFrameLocks noChangeAspect="1"/>
          </p:cNvGraphicFramePr>
          <p:nvPr/>
        </p:nvGraphicFramePr>
        <p:xfrm>
          <a:off x="1763713" y="1844675"/>
          <a:ext cx="576262" cy="384175"/>
        </p:xfrm>
        <a:graphic>
          <a:graphicData uri="http://schemas.openxmlformats.org/presentationml/2006/ole">
            <p:oleObj spid="_x0000_s17412" name="Equation" r:id="rId3" imgW="368280" imgH="203040" progId="Equation.3">
              <p:embed/>
            </p:oleObj>
          </a:graphicData>
        </a:graphic>
      </p:graphicFrame>
      <p:grpSp>
        <p:nvGrpSpPr>
          <p:cNvPr id="17413" name="Group 5"/>
          <p:cNvGrpSpPr>
            <a:grpSpLocks/>
          </p:cNvGrpSpPr>
          <p:nvPr/>
        </p:nvGrpSpPr>
        <p:grpSpPr bwMode="auto">
          <a:xfrm>
            <a:off x="2339975" y="2708275"/>
            <a:ext cx="4538663" cy="1311275"/>
            <a:chOff x="1552" y="799"/>
            <a:chExt cx="2859" cy="826"/>
          </a:xfrm>
        </p:grpSpPr>
        <p:grpSp>
          <p:nvGrpSpPr>
            <p:cNvPr id="17414" name="Group 6"/>
            <p:cNvGrpSpPr>
              <a:grpSpLocks/>
            </p:cNvGrpSpPr>
            <p:nvPr/>
          </p:nvGrpSpPr>
          <p:grpSpPr bwMode="auto">
            <a:xfrm>
              <a:off x="1655" y="799"/>
              <a:ext cx="2540" cy="590"/>
              <a:chOff x="1429" y="1026"/>
              <a:chExt cx="2540" cy="590"/>
            </a:xfrm>
          </p:grpSpPr>
          <p:sp>
            <p:nvSpPr>
              <p:cNvPr id="17415" name="Line 7"/>
              <p:cNvSpPr>
                <a:spLocks noChangeShapeType="1"/>
              </p:cNvSpPr>
              <p:nvPr/>
            </p:nvSpPr>
            <p:spPr bwMode="auto">
              <a:xfrm>
                <a:off x="1429" y="1298"/>
                <a:ext cx="2540" cy="0"/>
              </a:xfrm>
              <a:prstGeom prst="line">
                <a:avLst/>
              </a:prstGeom>
              <a:noFill/>
              <a:ln w="76200">
                <a:solidFill>
                  <a:schemeClr val="accent2"/>
                </a:solidFill>
                <a:round/>
                <a:headEnd/>
                <a:tailEnd/>
              </a:ln>
              <a:effectLst/>
            </p:spPr>
            <p:txBody>
              <a:bodyPr/>
              <a:lstStyle/>
              <a:p>
                <a:endParaRPr lang="en-GB"/>
              </a:p>
            </p:txBody>
          </p:sp>
          <p:sp>
            <p:nvSpPr>
              <p:cNvPr id="17416" name="Line 8"/>
              <p:cNvSpPr>
                <a:spLocks noChangeShapeType="1"/>
              </p:cNvSpPr>
              <p:nvPr/>
            </p:nvSpPr>
            <p:spPr bwMode="auto">
              <a:xfrm>
                <a:off x="1429" y="1026"/>
                <a:ext cx="0" cy="590"/>
              </a:xfrm>
              <a:prstGeom prst="line">
                <a:avLst/>
              </a:prstGeom>
              <a:noFill/>
              <a:ln w="9525">
                <a:solidFill>
                  <a:schemeClr val="tx1"/>
                </a:solidFill>
                <a:prstDash val="sysDot"/>
                <a:round/>
                <a:headEnd/>
                <a:tailEnd/>
              </a:ln>
              <a:effectLst/>
            </p:spPr>
            <p:txBody>
              <a:bodyPr/>
              <a:lstStyle/>
              <a:p>
                <a:endParaRPr lang="en-GB"/>
              </a:p>
            </p:txBody>
          </p:sp>
          <p:sp>
            <p:nvSpPr>
              <p:cNvPr id="17417" name="Line 9"/>
              <p:cNvSpPr>
                <a:spLocks noChangeShapeType="1"/>
              </p:cNvSpPr>
              <p:nvPr/>
            </p:nvSpPr>
            <p:spPr bwMode="auto">
              <a:xfrm>
                <a:off x="3969" y="1026"/>
                <a:ext cx="0" cy="590"/>
              </a:xfrm>
              <a:prstGeom prst="line">
                <a:avLst/>
              </a:prstGeom>
              <a:noFill/>
              <a:ln w="9525">
                <a:solidFill>
                  <a:schemeClr val="tx1"/>
                </a:solidFill>
                <a:prstDash val="sysDot"/>
                <a:round/>
                <a:headEnd/>
                <a:tailEnd/>
              </a:ln>
              <a:effectLst/>
            </p:spPr>
            <p:txBody>
              <a:bodyPr/>
              <a:lstStyle/>
              <a:p>
                <a:endParaRPr lang="en-GB"/>
              </a:p>
            </p:txBody>
          </p:sp>
        </p:grpSp>
        <p:sp>
          <p:nvSpPr>
            <p:cNvPr id="17418" name="Text Box 10"/>
            <p:cNvSpPr txBox="1">
              <a:spLocks noChangeArrowheads="1"/>
            </p:cNvSpPr>
            <p:nvPr/>
          </p:nvSpPr>
          <p:spPr bwMode="auto">
            <a:xfrm>
              <a:off x="1552" y="1433"/>
              <a:ext cx="336" cy="192"/>
            </a:xfrm>
            <a:prstGeom prst="rect">
              <a:avLst/>
            </a:prstGeom>
            <a:noFill/>
            <a:ln w="9525">
              <a:noFill/>
              <a:miter lim="800000"/>
              <a:headEnd/>
              <a:tailEnd/>
            </a:ln>
            <a:effectLst/>
          </p:spPr>
          <p:txBody>
            <a:bodyPr wrap="none">
              <a:spAutoFit/>
            </a:bodyPr>
            <a:lstStyle/>
            <a:p>
              <a:r>
                <a:rPr lang="en-US" sz="1400" i="1">
                  <a:cs typeface="Arial" charset="0"/>
                </a:rPr>
                <a:t>z-=0</a:t>
              </a:r>
            </a:p>
          </p:txBody>
        </p:sp>
        <p:sp>
          <p:nvSpPr>
            <p:cNvPr id="17419" name="Text Box 11"/>
            <p:cNvSpPr txBox="1">
              <a:spLocks noChangeArrowheads="1"/>
            </p:cNvSpPr>
            <p:nvPr/>
          </p:nvSpPr>
          <p:spPr bwMode="auto">
            <a:xfrm>
              <a:off x="4137" y="1388"/>
              <a:ext cx="274" cy="192"/>
            </a:xfrm>
            <a:prstGeom prst="rect">
              <a:avLst/>
            </a:prstGeom>
            <a:noFill/>
            <a:ln w="9525">
              <a:noFill/>
              <a:miter lim="800000"/>
              <a:headEnd/>
              <a:tailEnd/>
            </a:ln>
            <a:effectLst/>
          </p:spPr>
          <p:txBody>
            <a:bodyPr wrap="none">
              <a:spAutoFit/>
            </a:bodyPr>
            <a:lstStyle/>
            <a:p>
              <a:r>
                <a:rPr lang="en-US" sz="1400" i="1">
                  <a:cs typeface="Arial" charset="0"/>
                </a:rPr>
                <a:t>Z=l</a:t>
              </a:r>
            </a:p>
          </p:txBody>
        </p:sp>
      </p:grpSp>
      <p:graphicFrame>
        <p:nvGraphicFramePr>
          <p:cNvPr id="17420" name="Object 12"/>
          <p:cNvGraphicFramePr>
            <a:graphicFrameLocks noChangeAspect="1"/>
          </p:cNvGraphicFramePr>
          <p:nvPr/>
        </p:nvGraphicFramePr>
        <p:xfrm>
          <a:off x="1476375" y="4149725"/>
          <a:ext cx="3095625" cy="960438"/>
        </p:xfrm>
        <a:graphic>
          <a:graphicData uri="http://schemas.openxmlformats.org/presentationml/2006/ole">
            <p:oleObj spid="_x0000_s17420" name="Equation" r:id="rId4" imgW="1409400" imgH="495000" progId="Equation.3">
              <p:embed/>
            </p:oleObj>
          </a:graphicData>
        </a:graphic>
      </p:graphicFrame>
      <p:sp>
        <p:nvSpPr>
          <p:cNvPr id="17421" name="Text Box 13"/>
          <p:cNvSpPr txBox="1">
            <a:spLocks noChangeArrowheads="1"/>
          </p:cNvSpPr>
          <p:nvPr/>
        </p:nvSpPr>
        <p:spPr bwMode="auto">
          <a:xfrm>
            <a:off x="6567488" y="4435475"/>
            <a:ext cx="538162" cy="304800"/>
          </a:xfrm>
          <a:prstGeom prst="rect">
            <a:avLst/>
          </a:prstGeom>
          <a:noFill/>
          <a:ln w="9525">
            <a:noFill/>
            <a:miter lim="800000"/>
            <a:headEnd/>
            <a:tailEnd/>
          </a:ln>
          <a:effectLst/>
        </p:spPr>
        <p:txBody>
          <a:bodyPr wrap="none">
            <a:spAutoFit/>
          </a:bodyPr>
          <a:lstStyle/>
          <a:p>
            <a:r>
              <a:rPr lang="en-US" sz="1400">
                <a:cs typeface="Arial" charset="0"/>
              </a:rPr>
              <a:t>[3-8]</a:t>
            </a:r>
          </a:p>
        </p:txBody>
      </p:sp>
      <p:graphicFrame>
        <p:nvGraphicFramePr>
          <p:cNvPr id="17422" name="Object 14"/>
          <p:cNvGraphicFramePr>
            <a:graphicFrameLocks noChangeAspect="1"/>
          </p:cNvGraphicFramePr>
          <p:nvPr/>
        </p:nvGraphicFramePr>
        <p:xfrm>
          <a:off x="1273175" y="5256213"/>
          <a:ext cx="4294188" cy="1011237"/>
        </p:xfrm>
        <a:graphic>
          <a:graphicData uri="http://schemas.openxmlformats.org/presentationml/2006/ole">
            <p:oleObj spid="_x0000_s17422" name="Equation" r:id="rId5" imgW="1739880" imgH="495000" progId="Equation.3">
              <p:embed/>
            </p:oleObj>
          </a:graphicData>
        </a:graphic>
      </p:graphicFrame>
      <p:sp>
        <p:nvSpPr>
          <p:cNvPr id="17423" name="Text Box 15"/>
          <p:cNvSpPr txBox="1">
            <a:spLocks noChangeArrowheads="1"/>
          </p:cNvSpPr>
          <p:nvPr/>
        </p:nvSpPr>
        <p:spPr bwMode="auto">
          <a:xfrm>
            <a:off x="6567488" y="5588000"/>
            <a:ext cx="538162" cy="304800"/>
          </a:xfrm>
          <a:prstGeom prst="rect">
            <a:avLst/>
          </a:prstGeom>
          <a:noFill/>
          <a:ln w="9525">
            <a:noFill/>
            <a:miter lim="800000"/>
            <a:headEnd/>
            <a:tailEnd/>
          </a:ln>
          <a:effectLst/>
        </p:spPr>
        <p:txBody>
          <a:bodyPr wrap="none">
            <a:spAutoFit/>
          </a:bodyPr>
          <a:lstStyle/>
          <a:p>
            <a:r>
              <a:rPr lang="en-US" sz="1400">
                <a:cs typeface="Arial" charset="0"/>
              </a:rPr>
              <a:t>[3-9]</a:t>
            </a:r>
          </a:p>
        </p:txBody>
      </p:sp>
      <p:graphicFrame>
        <p:nvGraphicFramePr>
          <p:cNvPr id="17424" name="Object 16"/>
          <p:cNvGraphicFramePr>
            <a:graphicFrameLocks noChangeAspect="1"/>
          </p:cNvGraphicFramePr>
          <p:nvPr/>
        </p:nvGraphicFramePr>
        <p:xfrm>
          <a:off x="900113" y="2276475"/>
          <a:ext cx="3455987" cy="339725"/>
        </p:xfrm>
        <a:graphic>
          <a:graphicData uri="http://schemas.openxmlformats.org/presentationml/2006/ole">
            <p:oleObj spid="_x0000_s17424" name="Equation" r:id="rId6" imgW="2133360" imgH="20304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468313" y="260350"/>
          <a:ext cx="7812087" cy="1436688"/>
        </p:xfrm>
        <a:graphic>
          <a:graphicData uri="http://schemas.openxmlformats.org/presentationml/2006/ole">
            <p:oleObj spid="_x0000_s18434" name="Equation" r:id="rId3" imgW="3771720" imgH="736560" progId="Equation.3">
              <p:embed/>
            </p:oleObj>
          </a:graphicData>
        </a:graphic>
      </p:graphicFrame>
      <p:graphicFrame>
        <p:nvGraphicFramePr>
          <p:cNvPr id="18435" name="Object 3"/>
          <p:cNvGraphicFramePr>
            <a:graphicFrameLocks noChangeAspect="1"/>
          </p:cNvGraphicFramePr>
          <p:nvPr/>
        </p:nvGraphicFramePr>
        <p:xfrm>
          <a:off x="622300" y="1989138"/>
          <a:ext cx="8396288" cy="3409950"/>
        </p:xfrm>
        <a:graphic>
          <a:graphicData uri="http://schemas.openxmlformats.org/presentationml/2006/ole">
            <p:oleObj spid="_x0000_s18435" name="Equation" r:id="rId4" imgW="4051080" imgH="1574640" progId="Equation.3">
              <p:embed/>
            </p:oleObj>
          </a:graphicData>
        </a:graphic>
      </p:graphicFrame>
      <p:graphicFrame>
        <p:nvGraphicFramePr>
          <p:cNvPr id="18436" name="Object 4"/>
          <p:cNvGraphicFramePr>
            <a:graphicFrameLocks noChangeAspect="1"/>
          </p:cNvGraphicFramePr>
          <p:nvPr/>
        </p:nvGraphicFramePr>
        <p:xfrm>
          <a:off x="2700338" y="5589588"/>
          <a:ext cx="2592387" cy="971550"/>
        </p:xfrm>
        <a:graphic>
          <a:graphicData uri="http://schemas.openxmlformats.org/presentationml/2006/ole">
            <p:oleObj spid="_x0000_s18436" name="Equation" r:id="rId5" imgW="1244520" imgH="469800" progId="Equation.3">
              <p:embed/>
            </p:oleObj>
          </a:graphicData>
        </a:graphic>
      </p:graphicFrame>
      <p:sp>
        <p:nvSpPr>
          <p:cNvPr id="18437" name="Text Box 5"/>
          <p:cNvSpPr txBox="1">
            <a:spLocks noChangeArrowheads="1"/>
          </p:cNvSpPr>
          <p:nvPr/>
        </p:nvSpPr>
        <p:spPr bwMode="auto">
          <a:xfrm>
            <a:off x="8440738" y="1050925"/>
            <a:ext cx="636587" cy="304800"/>
          </a:xfrm>
          <a:prstGeom prst="rect">
            <a:avLst/>
          </a:prstGeom>
          <a:noFill/>
          <a:ln w="9525">
            <a:noFill/>
            <a:miter lim="800000"/>
            <a:headEnd/>
            <a:tailEnd/>
          </a:ln>
          <a:effectLst/>
        </p:spPr>
        <p:txBody>
          <a:bodyPr wrap="none">
            <a:spAutoFit/>
          </a:bodyPr>
          <a:lstStyle/>
          <a:p>
            <a:r>
              <a:rPr lang="en-US" sz="1400">
                <a:cs typeface="Arial" charset="0"/>
              </a:rPr>
              <a:t>[3-10]</a:t>
            </a:r>
          </a:p>
        </p:txBody>
      </p:sp>
      <p:sp>
        <p:nvSpPr>
          <p:cNvPr id="18438" name="Text Box 6"/>
          <p:cNvSpPr txBox="1">
            <a:spLocks noChangeArrowheads="1"/>
          </p:cNvSpPr>
          <p:nvPr/>
        </p:nvSpPr>
        <p:spPr bwMode="auto">
          <a:xfrm>
            <a:off x="8224838" y="4795838"/>
            <a:ext cx="636587" cy="304800"/>
          </a:xfrm>
          <a:prstGeom prst="rect">
            <a:avLst/>
          </a:prstGeom>
          <a:noFill/>
          <a:ln w="9525">
            <a:noFill/>
            <a:miter lim="800000"/>
            <a:headEnd/>
            <a:tailEnd/>
          </a:ln>
          <a:effectLst/>
        </p:spPr>
        <p:txBody>
          <a:bodyPr wrap="none">
            <a:spAutoFit/>
          </a:bodyPr>
          <a:lstStyle/>
          <a:p>
            <a:r>
              <a:rPr lang="en-US" sz="1400">
                <a:cs typeface="Arial" charset="0"/>
              </a:rPr>
              <a:t>[3-11]</a:t>
            </a:r>
          </a:p>
        </p:txBody>
      </p:sp>
      <p:sp>
        <p:nvSpPr>
          <p:cNvPr id="18439" name="Text Box 7"/>
          <p:cNvSpPr txBox="1">
            <a:spLocks noChangeArrowheads="1"/>
          </p:cNvSpPr>
          <p:nvPr/>
        </p:nvSpPr>
        <p:spPr bwMode="auto">
          <a:xfrm>
            <a:off x="7648575" y="5875338"/>
            <a:ext cx="636588" cy="304800"/>
          </a:xfrm>
          <a:prstGeom prst="rect">
            <a:avLst/>
          </a:prstGeom>
          <a:noFill/>
          <a:ln w="9525">
            <a:noFill/>
            <a:miter lim="800000"/>
            <a:headEnd/>
            <a:tailEnd/>
          </a:ln>
          <a:effectLst/>
        </p:spPr>
        <p:txBody>
          <a:bodyPr wrap="none">
            <a:spAutoFit/>
          </a:bodyPr>
          <a:lstStyle/>
          <a:p>
            <a:r>
              <a:rPr lang="en-US" sz="1400">
                <a:cs typeface="Arial" charset="0"/>
              </a:rPr>
              <a:t>[3-14]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633412"/>
          </a:xfrm>
        </p:spPr>
        <p:txBody>
          <a:bodyPr/>
          <a:lstStyle/>
          <a:p>
            <a:r>
              <a:rPr lang="en-US" sz="3200">
                <a:solidFill>
                  <a:schemeClr val="accent2"/>
                </a:solidFill>
                <a:latin typeface="Times New Roman" pitchFamily="18" charset="0"/>
                <a:cs typeface="Times New Roman" pitchFamily="18" charset="0"/>
              </a:rPr>
              <a:t>Intramodal Dispersion</a:t>
            </a:r>
          </a:p>
        </p:txBody>
      </p:sp>
      <p:sp>
        <p:nvSpPr>
          <p:cNvPr id="19459" name="Rectangle 3"/>
          <p:cNvSpPr>
            <a:spLocks noGrp="1" noChangeArrowheads="1"/>
          </p:cNvSpPr>
          <p:nvPr>
            <p:ph type="body" idx="1"/>
          </p:nvPr>
        </p:nvSpPr>
        <p:spPr>
          <a:xfrm>
            <a:off x="457200" y="908050"/>
            <a:ext cx="8229600" cy="5218113"/>
          </a:xfrm>
        </p:spPr>
        <p:txBody>
          <a:bodyPr/>
          <a:lstStyle/>
          <a:p>
            <a:r>
              <a:rPr lang="en-US" sz="2000">
                <a:latin typeface="Times New Roman" pitchFamily="18" charset="0"/>
                <a:cs typeface="Times New Roman" pitchFamily="18" charset="0"/>
              </a:rPr>
              <a:t>As we have seen from Input/output signal relationship in optical fiber, the output is proportional to the delayed version of the input signal, and the delay is inversely proportional to the group velocity of the wave. Since the propagation constant,          , is frequency dependent over band width            sitting at the center frequency       , at each frequency, we have one propagation constant resulting in a specific delay time. As the output signal is collectively represented by group velocity &amp; group delay this phenomenon is called </a:t>
            </a:r>
            <a:r>
              <a:rPr lang="en-US" sz="2000" b="1">
                <a:latin typeface="Times New Roman" pitchFamily="18" charset="0"/>
                <a:cs typeface="Times New Roman" pitchFamily="18" charset="0"/>
              </a:rPr>
              <a:t>intramodal dispersion or Group Velocity Dispersion  (GVD)</a:t>
            </a:r>
            <a:r>
              <a:rPr lang="en-US" sz="2000">
                <a:latin typeface="Times New Roman" pitchFamily="18" charset="0"/>
                <a:cs typeface="Times New Roman" pitchFamily="18" charset="0"/>
              </a:rPr>
              <a:t>. </a:t>
            </a:r>
            <a:r>
              <a:rPr lang="en-US" sz="2000" b="1">
                <a:latin typeface="Times New Roman" pitchFamily="18" charset="0"/>
                <a:cs typeface="Times New Roman" pitchFamily="18" charset="0"/>
              </a:rPr>
              <a:t>This phenomenon arises due to a finite bandwidth of the optical source,  dependency of refractive index on the wavelength and the modal dependency of the group velocity</a:t>
            </a:r>
            <a:r>
              <a:rPr lang="en-US" sz="2000">
                <a:latin typeface="Times New Roman" pitchFamily="18" charset="0"/>
                <a:cs typeface="Times New Roman" pitchFamily="18" charset="0"/>
              </a:rPr>
              <a:t>.</a:t>
            </a:r>
          </a:p>
          <a:p>
            <a:pPr>
              <a:buFontTx/>
              <a:buNone/>
            </a:pP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In the case of optical pulse propagation down the fiber, GVD causes  pulse broadening, leading to Inter Symbol Interference (ISI).</a:t>
            </a:r>
          </a:p>
        </p:txBody>
      </p:sp>
      <p:graphicFrame>
        <p:nvGraphicFramePr>
          <p:cNvPr id="19460" name="Object 4"/>
          <p:cNvGraphicFramePr>
            <a:graphicFrameLocks noChangeAspect="1"/>
          </p:cNvGraphicFramePr>
          <p:nvPr/>
        </p:nvGraphicFramePr>
        <p:xfrm>
          <a:off x="3132138" y="1892300"/>
          <a:ext cx="576262" cy="384175"/>
        </p:xfrm>
        <a:graphic>
          <a:graphicData uri="http://schemas.openxmlformats.org/presentationml/2006/ole">
            <p:oleObj spid="_x0000_s19460" name="Equation" r:id="rId3" imgW="368280" imgH="203040" progId="Equation.3">
              <p:embed/>
            </p:oleObj>
          </a:graphicData>
        </a:graphic>
      </p:graphicFrame>
      <p:graphicFrame>
        <p:nvGraphicFramePr>
          <p:cNvPr id="19461" name="Object 5"/>
          <p:cNvGraphicFramePr>
            <a:graphicFrameLocks noChangeAspect="1"/>
          </p:cNvGraphicFramePr>
          <p:nvPr/>
        </p:nvGraphicFramePr>
        <p:xfrm>
          <a:off x="7956550" y="1819275"/>
          <a:ext cx="576263" cy="385763"/>
        </p:xfrm>
        <a:graphic>
          <a:graphicData uri="http://schemas.openxmlformats.org/presentationml/2006/ole">
            <p:oleObj spid="_x0000_s19461" name="Equation" r:id="rId4" imgW="241200" imgH="177480" progId="Equation.3">
              <p:embed/>
            </p:oleObj>
          </a:graphicData>
        </a:graphic>
      </p:graphicFrame>
      <p:graphicFrame>
        <p:nvGraphicFramePr>
          <p:cNvPr id="19462" name="Object 6"/>
          <p:cNvGraphicFramePr>
            <a:graphicFrameLocks noChangeAspect="1"/>
          </p:cNvGraphicFramePr>
          <p:nvPr/>
        </p:nvGraphicFramePr>
        <p:xfrm>
          <a:off x="3995738" y="2133600"/>
          <a:ext cx="347662" cy="463550"/>
        </p:xfrm>
        <a:graphic>
          <a:graphicData uri="http://schemas.openxmlformats.org/presentationml/2006/ole">
            <p:oleObj spid="_x0000_s19462" name="Equation" r:id="rId5" imgW="203040" imgH="2286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77875"/>
          </a:xfrm>
        </p:spPr>
        <p:txBody>
          <a:bodyPr/>
          <a:lstStyle/>
          <a:p>
            <a:r>
              <a:rPr lang="en-US" sz="3200">
                <a:solidFill>
                  <a:schemeClr val="accent2"/>
                </a:solidFill>
                <a:latin typeface="Times New Roman" pitchFamily="18" charset="0"/>
                <a:cs typeface="Times New Roman" pitchFamily="18" charset="0"/>
              </a:rPr>
              <a:t>Dispersion &amp; ISI</a:t>
            </a:r>
          </a:p>
        </p:txBody>
      </p:sp>
      <p:pic>
        <p:nvPicPr>
          <p:cNvPr id="20483" name="Picture 3"/>
          <p:cNvPicPr>
            <a:picLocks noGrp="1" noChangeAspect="1" noChangeArrowheads="1"/>
          </p:cNvPicPr>
          <p:nvPr>
            <p:ph idx="1"/>
          </p:nvPr>
        </p:nvPicPr>
        <p:blipFill>
          <a:blip r:embed="rId3"/>
          <a:srcRect/>
          <a:stretch>
            <a:fillRect/>
          </a:stretch>
        </p:blipFill>
        <p:spPr>
          <a:xfrm>
            <a:off x="3635375" y="1792288"/>
            <a:ext cx="5184775" cy="3717925"/>
          </a:xfrm>
          <a:noFill/>
          <a:ln/>
        </p:spPr>
      </p:pic>
      <p:sp>
        <p:nvSpPr>
          <p:cNvPr id="20484" name="Text Box 4"/>
          <p:cNvSpPr txBox="1">
            <a:spLocks noChangeArrowheads="1"/>
          </p:cNvSpPr>
          <p:nvPr/>
        </p:nvSpPr>
        <p:spPr bwMode="auto">
          <a:xfrm>
            <a:off x="3276600" y="6453188"/>
            <a:ext cx="3125788" cy="214312"/>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
        <p:nvSpPr>
          <p:cNvPr id="20485" name="Text Box 5"/>
          <p:cNvSpPr txBox="1">
            <a:spLocks noChangeArrowheads="1"/>
          </p:cNvSpPr>
          <p:nvPr/>
        </p:nvSpPr>
        <p:spPr bwMode="auto">
          <a:xfrm>
            <a:off x="250825" y="2276475"/>
            <a:ext cx="3260725" cy="3662363"/>
          </a:xfrm>
          <a:prstGeom prst="rect">
            <a:avLst/>
          </a:prstGeom>
          <a:noFill/>
          <a:ln w="9525">
            <a:noFill/>
            <a:miter lim="800000"/>
            <a:headEnd/>
            <a:tailEnd/>
          </a:ln>
          <a:effectLst/>
        </p:spPr>
        <p:txBody>
          <a:bodyPr>
            <a:spAutoFit/>
          </a:bodyPr>
          <a:lstStyle/>
          <a:p>
            <a:r>
              <a:rPr lang="en-US">
                <a:latin typeface="Times New Roman" pitchFamily="18" charset="0"/>
                <a:cs typeface="Times New Roman" pitchFamily="18" charset="0"/>
              </a:rPr>
              <a:t>A measure of information capacity of an optical fiber for digital transmission is usually specified by the </a:t>
            </a:r>
            <a:r>
              <a:rPr lang="en-US" b="1">
                <a:latin typeface="Times New Roman" pitchFamily="18" charset="0"/>
                <a:cs typeface="Times New Roman" pitchFamily="18" charset="0"/>
              </a:rPr>
              <a:t>bandwidth distance product </a:t>
            </a:r>
          </a:p>
          <a:p>
            <a:r>
              <a:rPr lang="en-US" b="1">
                <a:latin typeface="Times New Roman" pitchFamily="18" charset="0"/>
                <a:cs typeface="Times New Roman" pitchFamily="18" charset="0"/>
              </a:rPr>
              <a:t>in GHz.km.</a:t>
            </a:r>
          </a:p>
          <a:p>
            <a:r>
              <a:rPr lang="en-US">
                <a:latin typeface="Times New Roman" pitchFamily="18" charset="0"/>
                <a:cs typeface="Times New Roman" pitchFamily="18" charset="0"/>
              </a:rPr>
              <a:t>For multi-mode step index fiber this quantity is about 20 MHz.km, for graded index fiber is about 2.5 GHz.km &amp; for single mode fibers are higher than 10 GHz.km.</a:t>
            </a:r>
          </a:p>
          <a:p>
            <a:endParaRPr lang="en-US">
              <a:latin typeface="Times New Roman" pitchFamily="18" charset="0"/>
              <a:cs typeface="Times New Roman" pitchFamily="18" charset="0"/>
            </a:endParaRPr>
          </a:p>
        </p:txBody>
      </p:sp>
      <p:graphicFrame>
        <p:nvGraphicFramePr>
          <p:cNvPr id="20486" name="Object 6"/>
          <p:cNvGraphicFramePr>
            <a:graphicFrameLocks noChangeAspect="1"/>
          </p:cNvGraphicFramePr>
          <p:nvPr/>
        </p:nvGraphicFramePr>
        <p:xfrm>
          <a:off x="2051050" y="3403600"/>
          <a:ext cx="1225550" cy="390525"/>
        </p:xfrm>
        <a:graphic>
          <a:graphicData uri="http://schemas.openxmlformats.org/presentationml/2006/ole">
            <p:oleObj spid="_x0000_s20486" name="Equation" r:id="rId4" imgW="520560" imgH="17748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06437"/>
          </a:xfrm>
        </p:spPr>
        <p:txBody>
          <a:bodyPr/>
          <a:lstStyle/>
          <a:p>
            <a:r>
              <a:rPr lang="en-US" sz="3200">
                <a:solidFill>
                  <a:schemeClr val="accent2"/>
                </a:solidFill>
                <a:latin typeface="Times New Roman" pitchFamily="18" charset="0"/>
                <a:cs typeface="Times New Roman" pitchFamily="18" charset="0"/>
              </a:rPr>
              <a:t>How to characterize dispersion?</a:t>
            </a:r>
          </a:p>
        </p:txBody>
      </p:sp>
      <p:sp>
        <p:nvSpPr>
          <p:cNvPr id="21507" name="Rectangle 3"/>
          <p:cNvSpPr>
            <a:spLocks noGrp="1" noChangeArrowheads="1"/>
          </p:cNvSpPr>
          <p:nvPr>
            <p:ph type="body" idx="1"/>
          </p:nvPr>
        </p:nvSpPr>
        <p:spPr>
          <a:xfrm>
            <a:off x="457200" y="1052513"/>
            <a:ext cx="8229600" cy="5073650"/>
          </a:xfrm>
        </p:spPr>
        <p:txBody>
          <a:bodyPr/>
          <a:lstStyle/>
          <a:p>
            <a:r>
              <a:rPr lang="en-US" sz="2000">
                <a:latin typeface="Times New Roman" pitchFamily="18" charset="0"/>
                <a:cs typeface="Times New Roman" pitchFamily="18" charset="0"/>
              </a:rPr>
              <a:t>Group delay per unit length can be defined as:</a:t>
            </a: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If the spectral width of the optical source is not too wide, then the delay difference per unit wavelength along the propagation path is approximately For spectral components which are       apart, symmetrical around center wavelength, the total delay difference        over a distance </a:t>
            </a:r>
            <a:r>
              <a:rPr lang="en-US" sz="2000" i="1">
                <a:latin typeface="Times New Roman" pitchFamily="18" charset="0"/>
                <a:cs typeface="Times New Roman" pitchFamily="18" charset="0"/>
              </a:rPr>
              <a:t>L</a:t>
            </a:r>
            <a:r>
              <a:rPr lang="en-US" sz="2000">
                <a:latin typeface="Times New Roman" pitchFamily="18" charset="0"/>
                <a:cs typeface="Times New Roman" pitchFamily="18" charset="0"/>
              </a:rPr>
              <a:t> is: </a:t>
            </a: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p:txBody>
      </p:sp>
      <p:graphicFrame>
        <p:nvGraphicFramePr>
          <p:cNvPr id="21508" name="Object 4"/>
          <p:cNvGraphicFramePr>
            <a:graphicFrameLocks noChangeAspect="1"/>
          </p:cNvGraphicFramePr>
          <p:nvPr/>
        </p:nvGraphicFramePr>
        <p:xfrm>
          <a:off x="2195513" y="1700213"/>
          <a:ext cx="4032250" cy="719137"/>
        </p:xfrm>
        <a:graphic>
          <a:graphicData uri="http://schemas.openxmlformats.org/presentationml/2006/ole">
            <p:oleObj spid="_x0000_s21508" name="Equation" r:id="rId3" imgW="1815840" imgH="419040" progId="Equation.3">
              <p:embed/>
            </p:oleObj>
          </a:graphicData>
        </a:graphic>
      </p:graphicFrame>
      <p:sp>
        <p:nvSpPr>
          <p:cNvPr id="21509" name="Text Box 5"/>
          <p:cNvSpPr txBox="1">
            <a:spLocks noChangeArrowheads="1"/>
          </p:cNvSpPr>
          <p:nvPr/>
        </p:nvSpPr>
        <p:spPr bwMode="auto">
          <a:xfrm>
            <a:off x="7648575" y="1987550"/>
            <a:ext cx="636588" cy="304800"/>
          </a:xfrm>
          <a:prstGeom prst="rect">
            <a:avLst/>
          </a:prstGeom>
          <a:noFill/>
          <a:ln w="9525">
            <a:noFill/>
            <a:miter lim="800000"/>
            <a:headEnd/>
            <a:tailEnd/>
          </a:ln>
          <a:effectLst/>
        </p:spPr>
        <p:txBody>
          <a:bodyPr wrap="none">
            <a:spAutoFit/>
          </a:bodyPr>
          <a:lstStyle/>
          <a:p>
            <a:r>
              <a:rPr lang="en-US" sz="1400">
                <a:cs typeface="Arial" charset="0"/>
              </a:rPr>
              <a:t>[3-15]</a:t>
            </a:r>
          </a:p>
        </p:txBody>
      </p:sp>
      <p:graphicFrame>
        <p:nvGraphicFramePr>
          <p:cNvPr id="21510" name="Object 6"/>
          <p:cNvGraphicFramePr>
            <a:graphicFrameLocks noChangeAspect="1"/>
          </p:cNvGraphicFramePr>
          <p:nvPr/>
        </p:nvGraphicFramePr>
        <p:xfrm>
          <a:off x="8543925" y="2708275"/>
          <a:ext cx="600075" cy="679450"/>
        </p:xfrm>
        <a:graphic>
          <a:graphicData uri="http://schemas.openxmlformats.org/presentationml/2006/ole">
            <p:oleObj spid="_x0000_s21510" name="Equation" r:id="rId4" imgW="317160" imgH="419040" progId="Equation.3">
              <p:embed/>
            </p:oleObj>
          </a:graphicData>
        </a:graphic>
      </p:graphicFrame>
      <p:graphicFrame>
        <p:nvGraphicFramePr>
          <p:cNvPr id="21511" name="Object 7"/>
          <p:cNvGraphicFramePr>
            <a:graphicFrameLocks noChangeAspect="1"/>
          </p:cNvGraphicFramePr>
          <p:nvPr/>
        </p:nvGraphicFramePr>
        <p:xfrm>
          <a:off x="4419600" y="3200400"/>
          <a:ext cx="503238" cy="334963"/>
        </p:xfrm>
        <a:graphic>
          <a:graphicData uri="http://schemas.openxmlformats.org/presentationml/2006/ole">
            <p:oleObj spid="_x0000_s21511" name="Equation" r:id="rId5" imgW="203040" imgH="177480" progId="Equation.3">
              <p:embed/>
            </p:oleObj>
          </a:graphicData>
        </a:graphic>
      </p:graphicFrame>
      <p:graphicFrame>
        <p:nvGraphicFramePr>
          <p:cNvPr id="21512" name="Object 8"/>
          <p:cNvGraphicFramePr>
            <a:graphicFrameLocks noChangeAspect="1"/>
          </p:cNvGraphicFramePr>
          <p:nvPr/>
        </p:nvGraphicFramePr>
        <p:xfrm>
          <a:off x="4789488" y="3454400"/>
          <a:ext cx="503237" cy="334963"/>
        </p:xfrm>
        <a:graphic>
          <a:graphicData uri="http://schemas.openxmlformats.org/presentationml/2006/ole">
            <p:oleObj spid="_x0000_s21512" name="Equation" r:id="rId6" imgW="203040" imgH="177480" progId="Equation.3">
              <p:embed/>
            </p:oleObj>
          </a:graphicData>
        </a:graphic>
      </p:graphicFrame>
      <p:graphicFrame>
        <p:nvGraphicFramePr>
          <p:cNvPr id="21513" name="Object 9"/>
          <p:cNvGraphicFramePr>
            <a:graphicFrameLocks noChangeAspect="1"/>
          </p:cNvGraphicFramePr>
          <p:nvPr/>
        </p:nvGraphicFramePr>
        <p:xfrm>
          <a:off x="2195513" y="4221163"/>
          <a:ext cx="4319587" cy="1487487"/>
        </p:xfrm>
        <a:graphic>
          <a:graphicData uri="http://schemas.openxmlformats.org/presentationml/2006/ole">
            <p:oleObj spid="_x0000_s21513" name="Equation" r:id="rId7" imgW="2692080" imgH="1015920" progId="Equation.3">
              <p:embed/>
            </p:oleObj>
          </a:graphicData>
        </a:graphic>
      </p:graphicFrame>
      <p:sp>
        <p:nvSpPr>
          <p:cNvPr id="21514" name="Text Box 10"/>
          <p:cNvSpPr txBox="1">
            <a:spLocks noChangeArrowheads="1"/>
          </p:cNvSpPr>
          <p:nvPr/>
        </p:nvSpPr>
        <p:spPr bwMode="auto">
          <a:xfrm>
            <a:off x="7432675" y="5156200"/>
            <a:ext cx="636588" cy="304800"/>
          </a:xfrm>
          <a:prstGeom prst="rect">
            <a:avLst/>
          </a:prstGeom>
          <a:noFill/>
          <a:ln w="9525">
            <a:noFill/>
            <a:miter lim="800000"/>
            <a:headEnd/>
            <a:tailEnd/>
          </a:ln>
          <a:effectLst/>
        </p:spPr>
        <p:txBody>
          <a:bodyPr wrap="none">
            <a:spAutoFit/>
          </a:bodyPr>
          <a:lstStyle/>
          <a:p>
            <a:r>
              <a:rPr lang="en-US" sz="1400">
                <a:cs typeface="Arial" charset="0"/>
              </a:rPr>
              <a:t>[3-16]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200">
                <a:solidFill>
                  <a:schemeClr val="accent2"/>
                </a:solidFill>
                <a:latin typeface="Times New Roman" pitchFamily="18" charset="0"/>
                <a:cs typeface="Times New Roman" pitchFamily="18" charset="0"/>
              </a:rPr>
              <a:t>Signal Attenuation &amp; Distortion in </a:t>
            </a:r>
            <a:br>
              <a:rPr lang="en-US" sz="3200">
                <a:solidFill>
                  <a:schemeClr val="accent2"/>
                </a:solidFill>
                <a:latin typeface="Times New Roman" pitchFamily="18" charset="0"/>
                <a:cs typeface="Times New Roman" pitchFamily="18" charset="0"/>
              </a:rPr>
            </a:br>
            <a:r>
              <a:rPr lang="en-US" sz="3200">
                <a:solidFill>
                  <a:schemeClr val="accent2"/>
                </a:solidFill>
                <a:latin typeface="Times New Roman" pitchFamily="18" charset="0"/>
                <a:cs typeface="Times New Roman" pitchFamily="18" charset="0"/>
              </a:rPr>
              <a:t>Optical Fibers </a:t>
            </a:r>
          </a:p>
        </p:txBody>
      </p:sp>
      <p:sp>
        <p:nvSpPr>
          <p:cNvPr id="4099" name="Rectangle 3"/>
          <p:cNvSpPr>
            <a:spLocks noGrp="1" noChangeArrowheads="1"/>
          </p:cNvSpPr>
          <p:nvPr>
            <p:ph type="body" idx="1"/>
          </p:nvPr>
        </p:nvSpPr>
        <p:spPr/>
        <p:txBody>
          <a:bodyPr/>
          <a:lstStyle/>
          <a:p>
            <a:r>
              <a:rPr lang="en-US" sz="2400">
                <a:latin typeface="Times New Roman" pitchFamily="18" charset="0"/>
                <a:cs typeface="Times New Roman" pitchFamily="18" charset="0"/>
              </a:rPr>
              <a:t>What are the loss or signal attenuation mechanism in a fiber?</a:t>
            </a:r>
          </a:p>
          <a:p>
            <a:r>
              <a:rPr lang="en-US" sz="2400">
                <a:latin typeface="Times New Roman" pitchFamily="18" charset="0"/>
                <a:cs typeface="Times New Roman" pitchFamily="18" charset="0"/>
              </a:rPr>
              <a:t>Why &amp; to what degree do optical signals get distorted as they propagate down a fiber?</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Signal attenuation (fiber loss) largely determines the maximum repeaterless separation between optical transmitter &amp; receiver.</a:t>
            </a:r>
          </a:p>
          <a:p>
            <a:r>
              <a:rPr lang="en-US" sz="2400">
                <a:latin typeface="Times New Roman" pitchFamily="18" charset="0"/>
                <a:cs typeface="Times New Roman" pitchFamily="18" charset="0"/>
              </a:rPr>
              <a:t>Signal distortion cause that optical pulses to broaden as they travel along a fiber, the overlap between neighboring pulses, creating errors in the receiver output, resulting in the limitation of information-carrying capacity of a fiber.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333375"/>
            <a:ext cx="8229600" cy="5792788"/>
          </a:xfrm>
        </p:spPr>
        <p:txBody>
          <a:bodyPr/>
          <a:lstStyle/>
          <a:p>
            <a:r>
              <a:rPr lang="en-US" sz="2000"/>
              <a:t>                 </a:t>
            </a:r>
            <a:r>
              <a:rPr lang="en-US" sz="2000">
                <a:latin typeface="Times New Roman" pitchFamily="18" charset="0"/>
                <a:cs typeface="Times New Roman" pitchFamily="18" charset="0"/>
              </a:rPr>
              <a:t>is called </a:t>
            </a:r>
            <a:r>
              <a:rPr lang="en-US" sz="2000" b="1">
                <a:latin typeface="Times New Roman" pitchFamily="18" charset="0"/>
                <a:cs typeface="Times New Roman" pitchFamily="18" charset="0"/>
              </a:rPr>
              <a:t>GVD parameter, </a:t>
            </a:r>
            <a:r>
              <a:rPr lang="en-US" sz="2000">
                <a:latin typeface="Times New Roman" pitchFamily="18" charset="0"/>
                <a:cs typeface="Times New Roman" pitchFamily="18" charset="0"/>
              </a:rPr>
              <a:t>and</a:t>
            </a:r>
            <a:r>
              <a:rPr lang="en-US" sz="2000" b="1">
                <a:latin typeface="Times New Roman" pitchFamily="18" charset="0"/>
                <a:cs typeface="Times New Roman" pitchFamily="18" charset="0"/>
              </a:rPr>
              <a:t> </a:t>
            </a:r>
            <a:r>
              <a:rPr lang="en-US" sz="2000">
                <a:latin typeface="Times New Roman" pitchFamily="18" charset="0"/>
                <a:cs typeface="Times New Roman" pitchFamily="18" charset="0"/>
              </a:rPr>
              <a:t>shows how much a light pulse broadens as it travels along an optical fiber. The more common parameter is called </a:t>
            </a:r>
            <a:r>
              <a:rPr lang="en-US" sz="2000" b="1">
                <a:latin typeface="Times New Roman" pitchFamily="18" charset="0"/>
                <a:cs typeface="Times New Roman" pitchFamily="18" charset="0"/>
              </a:rPr>
              <a:t>Dispersion, </a:t>
            </a:r>
            <a:r>
              <a:rPr lang="en-US" sz="2000">
                <a:latin typeface="Times New Roman" pitchFamily="18" charset="0"/>
                <a:cs typeface="Times New Roman" pitchFamily="18" charset="0"/>
              </a:rPr>
              <a:t>and can be defined as the delay difference per unit length per unit wavelength as follows:</a:t>
            </a: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In the case of optical pulse, if the spectral width of the optical source is characterized by its rms value of the Gaussian pulse          , the pulse spreading over the length of L,         can be well approximated by:</a:t>
            </a: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r>
              <a:rPr lang="en-US" sz="2000" i="1">
                <a:latin typeface="Times New Roman" pitchFamily="18" charset="0"/>
                <a:cs typeface="Times New Roman" pitchFamily="18" charset="0"/>
              </a:rPr>
              <a:t>D </a:t>
            </a:r>
            <a:r>
              <a:rPr lang="en-US" sz="2000">
                <a:latin typeface="Times New Roman" pitchFamily="18" charset="0"/>
                <a:cs typeface="Times New Roman" pitchFamily="18" charset="0"/>
              </a:rPr>
              <a:t>has a typical unit of [ps/(nm.km)].</a:t>
            </a:r>
            <a:endParaRPr lang="en-US" sz="2000" b="1">
              <a:latin typeface="Times New Roman" pitchFamily="18" charset="0"/>
              <a:cs typeface="Times New Roman" pitchFamily="18" charset="0"/>
            </a:endParaRPr>
          </a:p>
        </p:txBody>
      </p:sp>
      <p:graphicFrame>
        <p:nvGraphicFramePr>
          <p:cNvPr id="22531" name="Object 3"/>
          <p:cNvGraphicFramePr>
            <a:graphicFrameLocks noChangeAspect="1"/>
          </p:cNvGraphicFramePr>
          <p:nvPr>
            <p:ph idx="4294967295"/>
          </p:nvPr>
        </p:nvGraphicFramePr>
        <p:xfrm>
          <a:off x="996950" y="169863"/>
          <a:ext cx="885825" cy="584200"/>
        </p:xfrm>
        <a:graphic>
          <a:graphicData uri="http://schemas.openxmlformats.org/presentationml/2006/ole">
            <p:oleObj spid="_x0000_s22531" name="Equation" r:id="rId3" imgW="634680" imgH="419040" progId="Equation.3">
              <p:embed/>
            </p:oleObj>
          </a:graphicData>
        </a:graphic>
      </p:graphicFrame>
      <p:graphicFrame>
        <p:nvGraphicFramePr>
          <p:cNvPr id="22532" name="Object 4"/>
          <p:cNvGraphicFramePr>
            <a:graphicFrameLocks noChangeAspect="1"/>
          </p:cNvGraphicFramePr>
          <p:nvPr/>
        </p:nvGraphicFramePr>
        <p:xfrm>
          <a:off x="2124075" y="1916113"/>
          <a:ext cx="4681538" cy="936625"/>
        </p:xfrm>
        <a:graphic>
          <a:graphicData uri="http://schemas.openxmlformats.org/presentationml/2006/ole">
            <p:oleObj spid="_x0000_s22532" name="Equation" r:id="rId4" imgW="2120760" imgH="507960" progId="Equation.3">
              <p:embed/>
            </p:oleObj>
          </a:graphicData>
        </a:graphic>
      </p:graphicFrame>
      <p:sp>
        <p:nvSpPr>
          <p:cNvPr id="22533" name="Text Box 5"/>
          <p:cNvSpPr txBox="1">
            <a:spLocks noChangeArrowheads="1"/>
          </p:cNvSpPr>
          <p:nvPr/>
        </p:nvSpPr>
        <p:spPr bwMode="auto">
          <a:xfrm>
            <a:off x="7720013" y="2203450"/>
            <a:ext cx="636587" cy="304800"/>
          </a:xfrm>
          <a:prstGeom prst="rect">
            <a:avLst/>
          </a:prstGeom>
          <a:noFill/>
          <a:ln w="9525">
            <a:noFill/>
            <a:miter lim="800000"/>
            <a:headEnd/>
            <a:tailEnd/>
          </a:ln>
          <a:effectLst/>
        </p:spPr>
        <p:txBody>
          <a:bodyPr wrap="none">
            <a:spAutoFit/>
          </a:bodyPr>
          <a:lstStyle/>
          <a:p>
            <a:r>
              <a:rPr lang="en-US" sz="1400">
                <a:cs typeface="Arial" charset="0"/>
              </a:rPr>
              <a:t>[3-17]</a:t>
            </a:r>
          </a:p>
        </p:txBody>
      </p:sp>
      <p:graphicFrame>
        <p:nvGraphicFramePr>
          <p:cNvPr id="22534" name="Object 6"/>
          <p:cNvGraphicFramePr>
            <a:graphicFrameLocks noChangeAspect="1"/>
          </p:cNvGraphicFramePr>
          <p:nvPr/>
        </p:nvGraphicFramePr>
        <p:xfrm>
          <a:off x="6227763" y="3357563"/>
          <a:ext cx="431800" cy="481012"/>
        </p:xfrm>
        <a:graphic>
          <a:graphicData uri="http://schemas.openxmlformats.org/presentationml/2006/ole">
            <p:oleObj spid="_x0000_s22534" name="Equation" r:id="rId5" imgW="215640" imgH="228600" progId="Equation.3">
              <p:embed/>
            </p:oleObj>
          </a:graphicData>
        </a:graphic>
      </p:graphicFrame>
      <p:graphicFrame>
        <p:nvGraphicFramePr>
          <p:cNvPr id="22535" name="Object 7"/>
          <p:cNvGraphicFramePr>
            <a:graphicFrameLocks noChangeAspect="1"/>
          </p:cNvGraphicFramePr>
          <p:nvPr/>
        </p:nvGraphicFramePr>
        <p:xfrm>
          <a:off x="4067175" y="3670300"/>
          <a:ext cx="431800" cy="479425"/>
        </p:xfrm>
        <a:graphic>
          <a:graphicData uri="http://schemas.openxmlformats.org/presentationml/2006/ole">
            <p:oleObj spid="_x0000_s22535" name="Equation" r:id="rId6" imgW="215640" imgH="241200" progId="Equation.3">
              <p:embed/>
            </p:oleObj>
          </a:graphicData>
        </a:graphic>
      </p:graphicFrame>
      <p:graphicFrame>
        <p:nvGraphicFramePr>
          <p:cNvPr id="22536" name="Object 8"/>
          <p:cNvGraphicFramePr>
            <a:graphicFrameLocks noChangeAspect="1"/>
          </p:cNvGraphicFramePr>
          <p:nvPr/>
        </p:nvGraphicFramePr>
        <p:xfrm>
          <a:off x="2484438" y="4292600"/>
          <a:ext cx="3097212" cy="1055688"/>
        </p:xfrm>
        <a:graphic>
          <a:graphicData uri="http://schemas.openxmlformats.org/presentationml/2006/ole">
            <p:oleObj spid="_x0000_s22536" name="Equation" r:id="rId7" imgW="1422360" imgH="482400" progId="Equation.3">
              <p:embed/>
            </p:oleObj>
          </a:graphicData>
        </a:graphic>
      </p:graphicFrame>
      <p:sp>
        <p:nvSpPr>
          <p:cNvPr id="22537" name="Text Box 9"/>
          <p:cNvSpPr txBox="1">
            <a:spLocks noChangeArrowheads="1"/>
          </p:cNvSpPr>
          <p:nvPr/>
        </p:nvSpPr>
        <p:spPr bwMode="auto">
          <a:xfrm>
            <a:off x="7648575" y="4651375"/>
            <a:ext cx="636588" cy="304800"/>
          </a:xfrm>
          <a:prstGeom prst="rect">
            <a:avLst/>
          </a:prstGeom>
          <a:noFill/>
          <a:ln w="9525">
            <a:noFill/>
            <a:miter lim="800000"/>
            <a:headEnd/>
            <a:tailEnd/>
          </a:ln>
          <a:effectLst/>
        </p:spPr>
        <p:txBody>
          <a:bodyPr wrap="none">
            <a:spAutoFit/>
          </a:bodyPr>
          <a:lstStyle/>
          <a:p>
            <a:r>
              <a:rPr lang="en-US" sz="1400">
                <a:cs typeface="Arial" charset="0"/>
              </a:rPr>
              <a:t>[3-18]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609600" y="914400"/>
          <a:ext cx="8153400" cy="5349875"/>
        </p:xfrm>
        <a:graphic>
          <a:graphicData uri="http://schemas.openxmlformats.org/presentationml/2006/ole">
            <p:oleObj spid="_x0000_s24578" name="Document" r:id="rId3" imgW="6096600" imgH="4000680" progId="Word.Document.8">
              <p:embed/>
            </p:oleObj>
          </a:graphicData>
        </a:graphic>
      </p:graphicFrame>
      <p:sp>
        <p:nvSpPr>
          <p:cNvPr id="24579" name="Rectangle 3"/>
          <p:cNvSpPr>
            <a:spLocks noGrp="1" noChangeArrowheads="1"/>
          </p:cNvSpPr>
          <p:nvPr>
            <p:ph type="title"/>
          </p:nvPr>
        </p:nvSpPr>
        <p:spPr>
          <a:xfrm>
            <a:off x="457200" y="274638"/>
            <a:ext cx="8229600" cy="487362"/>
          </a:xfrm>
        </p:spPr>
        <p:txBody>
          <a:bodyPr/>
          <a:lstStyle/>
          <a:p>
            <a:r>
              <a:rPr lang="en-CA" sz="3200">
                <a:solidFill>
                  <a:schemeClr val="accent2"/>
                </a:solidFill>
                <a:latin typeface="Times New Roman" pitchFamily="18" charset="0"/>
              </a:rPr>
              <a:t>Material Dispersion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639762"/>
          </a:xfrm>
        </p:spPr>
        <p:txBody>
          <a:bodyPr/>
          <a:lstStyle/>
          <a:p>
            <a:r>
              <a:rPr lang="en-CA" sz="3200">
                <a:solidFill>
                  <a:schemeClr val="accent2"/>
                </a:solidFill>
                <a:latin typeface="Times New Roman" pitchFamily="18" charset="0"/>
              </a:rPr>
              <a:t>Material Dispersion</a:t>
            </a:r>
          </a:p>
        </p:txBody>
      </p:sp>
      <p:sp>
        <p:nvSpPr>
          <p:cNvPr id="25603" name="Rectangle 3"/>
          <p:cNvSpPr>
            <a:spLocks noGrp="1" noChangeArrowheads="1"/>
          </p:cNvSpPr>
          <p:nvPr>
            <p:ph type="body" idx="1"/>
          </p:nvPr>
        </p:nvSpPr>
        <p:spPr>
          <a:xfrm>
            <a:off x="457200" y="1066800"/>
            <a:ext cx="8229600" cy="5059363"/>
          </a:xfrm>
        </p:spPr>
        <p:txBody>
          <a:bodyPr/>
          <a:lstStyle/>
          <a:p>
            <a:r>
              <a:rPr lang="en-CA" sz="2000">
                <a:latin typeface="Times New Roman" pitchFamily="18" charset="0"/>
              </a:rPr>
              <a:t>The refractive index of the material varies as a function of wavelength,</a:t>
            </a:r>
          </a:p>
          <a:p>
            <a:r>
              <a:rPr lang="en-CA" sz="2000">
                <a:latin typeface="Times New Roman" pitchFamily="18" charset="0"/>
              </a:rPr>
              <a:t>Material-induced dispersion for a plane wave propagation in homogeneous medium of refractive index </a:t>
            </a:r>
            <a:r>
              <a:rPr lang="en-CA" sz="2000" i="1">
                <a:latin typeface="Times New Roman" pitchFamily="18" charset="0"/>
              </a:rPr>
              <a:t>n</a:t>
            </a:r>
            <a:r>
              <a:rPr lang="en-CA" sz="2000">
                <a:latin typeface="Times New Roman" pitchFamily="18" charset="0"/>
              </a:rPr>
              <a:t>:  </a:t>
            </a: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r>
              <a:rPr lang="en-CA" sz="2000">
                <a:latin typeface="Times New Roman" pitchFamily="18" charset="0"/>
              </a:rPr>
              <a:t>The pulse spread due to material dispersion is therefore:        </a:t>
            </a:r>
          </a:p>
        </p:txBody>
      </p:sp>
      <p:graphicFrame>
        <p:nvGraphicFramePr>
          <p:cNvPr id="25604" name="Object 4"/>
          <p:cNvGraphicFramePr>
            <a:graphicFrameLocks noChangeAspect="1"/>
          </p:cNvGraphicFramePr>
          <p:nvPr/>
        </p:nvGraphicFramePr>
        <p:xfrm>
          <a:off x="8077200" y="1111250"/>
          <a:ext cx="546100" cy="336550"/>
        </p:xfrm>
        <a:graphic>
          <a:graphicData uri="http://schemas.openxmlformats.org/presentationml/2006/ole">
            <p:oleObj spid="_x0000_s25604" name="Equation" r:id="rId3" imgW="330120" imgH="203040" progId="Equation.3">
              <p:embed/>
            </p:oleObj>
          </a:graphicData>
        </a:graphic>
      </p:graphicFrame>
      <p:graphicFrame>
        <p:nvGraphicFramePr>
          <p:cNvPr id="25605" name="Object 5"/>
          <p:cNvGraphicFramePr>
            <a:graphicFrameLocks noChangeAspect="1"/>
          </p:cNvGraphicFramePr>
          <p:nvPr/>
        </p:nvGraphicFramePr>
        <p:xfrm>
          <a:off x="1447800" y="2362200"/>
          <a:ext cx="5499100" cy="1590675"/>
        </p:xfrm>
        <a:graphic>
          <a:graphicData uri="http://schemas.openxmlformats.org/presentationml/2006/ole">
            <p:oleObj spid="_x0000_s25605" name="Equation" r:id="rId4" imgW="3073320" imgH="888840" progId="Equation.3">
              <p:embed/>
            </p:oleObj>
          </a:graphicData>
        </a:graphic>
      </p:graphicFrame>
      <p:sp>
        <p:nvSpPr>
          <p:cNvPr id="25606" name="Text Box 6"/>
          <p:cNvSpPr txBox="1">
            <a:spLocks noChangeArrowheads="1"/>
          </p:cNvSpPr>
          <p:nvPr/>
        </p:nvSpPr>
        <p:spPr bwMode="auto">
          <a:xfrm>
            <a:off x="7375525" y="3363913"/>
            <a:ext cx="701675" cy="304800"/>
          </a:xfrm>
          <a:prstGeom prst="rect">
            <a:avLst/>
          </a:prstGeom>
          <a:noFill/>
          <a:ln w="9525">
            <a:noFill/>
            <a:miter lim="800000"/>
            <a:headEnd/>
            <a:tailEnd/>
          </a:ln>
          <a:effectLst/>
        </p:spPr>
        <p:txBody>
          <a:bodyPr>
            <a:spAutoFit/>
          </a:bodyPr>
          <a:lstStyle/>
          <a:p>
            <a:r>
              <a:rPr lang="en-CA" sz="1400">
                <a:cs typeface="Arial" charset="0"/>
              </a:rPr>
              <a:t>[3-19]</a:t>
            </a:r>
          </a:p>
        </p:txBody>
      </p:sp>
      <p:graphicFrame>
        <p:nvGraphicFramePr>
          <p:cNvPr id="25607" name="Object 7"/>
          <p:cNvGraphicFramePr>
            <a:graphicFrameLocks noChangeAspect="1"/>
          </p:cNvGraphicFramePr>
          <p:nvPr/>
        </p:nvGraphicFramePr>
        <p:xfrm>
          <a:off x="1447800" y="4648200"/>
          <a:ext cx="5041900" cy="882650"/>
        </p:xfrm>
        <a:graphic>
          <a:graphicData uri="http://schemas.openxmlformats.org/presentationml/2006/ole">
            <p:oleObj spid="_x0000_s25607" name="Equation" r:id="rId5" imgW="2755800" imgH="482400" progId="Equation.3">
              <p:embed/>
            </p:oleObj>
          </a:graphicData>
        </a:graphic>
      </p:graphicFrame>
      <p:sp>
        <p:nvSpPr>
          <p:cNvPr id="25608" name="Text Box 8"/>
          <p:cNvSpPr txBox="1">
            <a:spLocks noChangeArrowheads="1"/>
          </p:cNvSpPr>
          <p:nvPr/>
        </p:nvSpPr>
        <p:spPr bwMode="auto">
          <a:xfrm>
            <a:off x="7451725" y="4964113"/>
            <a:ext cx="701675" cy="304800"/>
          </a:xfrm>
          <a:prstGeom prst="rect">
            <a:avLst/>
          </a:prstGeom>
          <a:noFill/>
          <a:ln w="9525">
            <a:noFill/>
            <a:miter lim="800000"/>
            <a:headEnd/>
            <a:tailEnd/>
          </a:ln>
          <a:effectLst/>
        </p:spPr>
        <p:txBody>
          <a:bodyPr>
            <a:spAutoFit/>
          </a:bodyPr>
          <a:lstStyle/>
          <a:p>
            <a:r>
              <a:rPr lang="en-CA" sz="1400">
                <a:cs typeface="Arial" charset="0"/>
              </a:rPr>
              <a:t>[3-20]</a:t>
            </a:r>
          </a:p>
        </p:txBody>
      </p:sp>
      <p:graphicFrame>
        <p:nvGraphicFramePr>
          <p:cNvPr id="25609" name="Object 9"/>
          <p:cNvGraphicFramePr>
            <a:graphicFrameLocks noChangeAspect="1"/>
          </p:cNvGraphicFramePr>
          <p:nvPr/>
        </p:nvGraphicFramePr>
        <p:xfrm>
          <a:off x="990600" y="5715000"/>
          <a:ext cx="914400" cy="401638"/>
        </p:xfrm>
        <a:graphic>
          <a:graphicData uri="http://schemas.openxmlformats.org/presentationml/2006/ole">
            <p:oleObj spid="_x0000_s25609" name="Equation" r:id="rId6" imgW="520560" imgH="228600" progId="Equation.3">
              <p:embed/>
            </p:oleObj>
          </a:graphicData>
        </a:graphic>
      </p:graphicFrame>
      <p:sp>
        <p:nvSpPr>
          <p:cNvPr id="25610" name="Text Box 10"/>
          <p:cNvSpPr txBox="1">
            <a:spLocks noChangeArrowheads="1"/>
          </p:cNvSpPr>
          <p:nvPr/>
        </p:nvSpPr>
        <p:spPr bwMode="auto">
          <a:xfrm>
            <a:off x="1828800" y="5715000"/>
            <a:ext cx="2139950" cy="366713"/>
          </a:xfrm>
          <a:prstGeom prst="rect">
            <a:avLst/>
          </a:prstGeom>
          <a:noFill/>
          <a:ln w="9525">
            <a:noFill/>
            <a:miter lim="800000"/>
            <a:headEnd/>
            <a:tailEnd/>
          </a:ln>
          <a:effectLst/>
        </p:spPr>
        <p:txBody>
          <a:bodyPr wrap="none">
            <a:spAutoFit/>
          </a:bodyPr>
          <a:lstStyle/>
          <a:p>
            <a:r>
              <a:rPr lang="en-CA">
                <a:latin typeface="Times New Roman" pitchFamily="18" charset="0"/>
                <a:cs typeface="Arial" charset="0"/>
              </a:rPr>
              <a:t>is material dispersion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3-13"/>
          <p:cNvPicPr>
            <a:picLocks noChangeAspect="1" noChangeArrowheads="1"/>
          </p:cNvPicPr>
          <p:nvPr/>
        </p:nvPicPr>
        <p:blipFill>
          <a:blip r:embed="rId2"/>
          <a:srcRect/>
          <a:stretch>
            <a:fillRect/>
          </a:stretch>
        </p:blipFill>
        <p:spPr bwMode="auto">
          <a:xfrm>
            <a:off x="4419600" y="1822450"/>
            <a:ext cx="4724400" cy="3994150"/>
          </a:xfrm>
          <a:prstGeom prst="rect">
            <a:avLst/>
          </a:prstGeom>
          <a:noFill/>
        </p:spPr>
      </p:pic>
      <p:pic>
        <p:nvPicPr>
          <p:cNvPr id="26627" name="Picture 3" descr="3-12"/>
          <p:cNvPicPr>
            <a:picLocks noChangeAspect="1" noChangeArrowheads="1"/>
          </p:cNvPicPr>
          <p:nvPr/>
        </p:nvPicPr>
        <p:blipFill>
          <a:blip r:embed="rId3"/>
          <a:srcRect/>
          <a:stretch>
            <a:fillRect/>
          </a:stretch>
        </p:blipFill>
        <p:spPr bwMode="auto">
          <a:xfrm>
            <a:off x="0" y="1857375"/>
            <a:ext cx="3886200" cy="3638550"/>
          </a:xfrm>
          <a:prstGeom prst="rect">
            <a:avLst/>
          </a:prstGeom>
          <a:noFill/>
        </p:spPr>
      </p:pic>
      <p:sp>
        <p:nvSpPr>
          <p:cNvPr id="26628" name="Rectangle 4"/>
          <p:cNvSpPr>
            <a:spLocks noGrp="1" noChangeArrowheads="1"/>
          </p:cNvSpPr>
          <p:nvPr>
            <p:ph type="title"/>
          </p:nvPr>
        </p:nvSpPr>
        <p:spPr>
          <a:xfrm>
            <a:off x="457200" y="274638"/>
            <a:ext cx="8229600" cy="715962"/>
          </a:xfrm>
        </p:spPr>
        <p:txBody>
          <a:bodyPr/>
          <a:lstStyle/>
          <a:p>
            <a:r>
              <a:rPr lang="en-CA" sz="3200">
                <a:solidFill>
                  <a:schemeClr val="accent2"/>
                </a:solidFill>
                <a:latin typeface="Times New Roman" pitchFamily="18" charset="0"/>
              </a:rPr>
              <a:t>Material Dispersion Diagrams</a:t>
            </a:r>
          </a:p>
        </p:txBody>
      </p:sp>
      <p:sp>
        <p:nvSpPr>
          <p:cNvPr id="26629" name="Text Box 5"/>
          <p:cNvSpPr txBox="1">
            <a:spLocks noChangeArrowheads="1"/>
          </p:cNvSpPr>
          <p:nvPr/>
        </p:nvSpPr>
        <p:spPr bwMode="auto">
          <a:xfrm>
            <a:off x="3276600" y="6453188"/>
            <a:ext cx="3125788" cy="214312"/>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r>
              <a:rPr lang="en-CA" sz="3200">
                <a:solidFill>
                  <a:schemeClr val="accent2"/>
                </a:solidFill>
                <a:latin typeface="Times New Roman" pitchFamily="18" charset="0"/>
              </a:rPr>
              <a:t>Waveguide Dispersion</a:t>
            </a:r>
            <a:r>
              <a:rPr lang="en-CA" sz="3200">
                <a:latin typeface="Times New Roman" pitchFamily="18" charset="0"/>
              </a:rPr>
              <a:t> </a:t>
            </a:r>
          </a:p>
        </p:txBody>
      </p:sp>
      <p:sp>
        <p:nvSpPr>
          <p:cNvPr id="27651" name="Rectangle 3"/>
          <p:cNvSpPr>
            <a:spLocks noGrp="1" noChangeArrowheads="1"/>
          </p:cNvSpPr>
          <p:nvPr>
            <p:ph type="body" idx="1"/>
          </p:nvPr>
        </p:nvSpPr>
        <p:spPr>
          <a:xfrm>
            <a:off x="457200" y="990600"/>
            <a:ext cx="8229600" cy="5486400"/>
          </a:xfrm>
        </p:spPr>
        <p:txBody>
          <a:bodyPr/>
          <a:lstStyle/>
          <a:p>
            <a:r>
              <a:rPr lang="en-CA" sz="2000">
                <a:latin typeface="Times New Roman" pitchFamily="18" charset="0"/>
              </a:rPr>
              <a:t>Waveguide dispersion is due to the dependency of the group velocity of the fundamental mode as well as other modes on the </a:t>
            </a:r>
            <a:r>
              <a:rPr lang="en-CA" sz="2000" i="1">
                <a:latin typeface="Times New Roman" pitchFamily="18" charset="0"/>
              </a:rPr>
              <a:t>V</a:t>
            </a:r>
            <a:r>
              <a:rPr lang="en-CA" sz="2000">
                <a:latin typeface="Times New Roman" pitchFamily="18" charset="0"/>
              </a:rPr>
              <a:t> number, (see Fig 2-18 of the textbook). In order to calculate waveguide dispersion, we consider that </a:t>
            </a:r>
            <a:r>
              <a:rPr lang="en-CA" sz="2000" i="1">
                <a:latin typeface="Times New Roman" pitchFamily="18" charset="0"/>
              </a:rPr>
              <a:t>n</a:t>
            </a:r>
            <a:r>
              <a:rPr lang="en-CA" sz="2000">
                <a:latin typeface="Times New Roman" pitchFamily="18" charset="0"/>
              </a:rPr>
              <a:t> is not dependent on wavelength. Defining the normalized propagation constant </a:t>
            </a:r>
            <a:r>
              <a:rPr lang="en-CA" sz="2000" i="1">
                <a:latin typeface="Times New Roman" pitchFamily="18" charset="0"/>
              </a:rPr>
              <a:t>b</a:t>
            </a:r>
            <a:r>
              <a:rPr lang="en-CA" sz="2000">
                <a:latin typeface="Times New Roman" pitchFamily="18" charset="0"/>
              </a:rPr>
              <a:t> as:</a:t>
            </a: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r>
              <a:rPr lang="en-CA" sz="2000">
                <a:latin typeface="Times New Roman" pitchFamily="18" charset="0"/>
              </a:rPr>
              <a:t> solving for propagation constant:</a:t>
            </a: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r>
              <a:rPr lang="en-CA" sz="2000">
                <a:latin typeface="Times New Roman" pitchFamily="18" charset="0"/>
              </a:rPr>
              <a:t>Using </a:t>
            </a:r>
            <a:r>
              <a:rPr lang="en-CA" sz="2000" i="1">
                <a:latin typeface="Times New Roman" pitchFamily="18" charset="0"/>
              </a:rPr>
              <a:t>V</a:t>
            </a:r>
            <a:r>
              <a:rPr lang="en-CA" sz="2000">
                <a:latin typeface="Times New Roman" pitchFamily="18" charset="0"/>
              </a:rPr>
              <a:t> number:</a:t>
            </a:r>
          </a:p>
        </p:txBody>
      </p:sp>
      <p:graphicFrame>
        <p:nvGraphicFramePr>
          <p:cNvPr id="27652" name="Object 4"/>
          <p:cNvGraphicFramePr>
            <a:graphicFrameLocks noChangeAspect="1"/>
          </p:cNvGraphicFramePr>
          <p:nvPr/>
        </p:nvGraphicFramePr>
        <p:xfrm>
          <a:off x="2438400" y="2819400"/>
          <a:ext cx="3708400" cy="1006475"/>
        </p:xfrm>
        <a:graphic>
          <a:graphicData uri="http://schemas.openxmlformats.org/presentationml/2006/ole">
            <p:oleObj spid="_x0000_s27652" name="Equation" r:id="rId3" imgW="1777680" imgH="482400" progId="Equation.3">
              <p:embed/>
            </p:oleObj>
          </a:graphicData>
        </a:graphic>
      </p:graphicFrame>
      <p:sp>
        <p:nvSpPr>
          <p:cNvPr id="27653" name="Text Box 5"/>
          <p:cNvSpPr txBox="1">
            <a:spLocks noChangeArrowheads="1"/>
          </p:cNvSpPr>
          <p:nvPr/>
        </p:nvSpPr>
        <p:spPr bwMode="auto">
          <a:xfrm>
            <a:off x="7451725" y="3135313"/>
            <a:ext cx="701675" cy="304800"/>
          </a:xfrm>
          <a:prstGeom prst="rect">
            <a:avLst/>
          </a:prstGeom>
          <a:noFill/>
          <a:ln w="9525">
            <a:noFill/>
            <a:miter lim="800000"/>
            <a:headEnd/>
            <a:tailEnd/>
          </a:ln>
          <a:effectLst/>
        </p:spPr>
        <p:txBody>
          <a:bodyPr>
            <a:spAutoFit/>
          </a:bodyPr>
          <a:lstStyle/>
          <a:p>
            <a:r>
              <a:rPr lang="en-CA" sz="1400">
                <a:cs typeface="Arial" charset="0"/>
              </a:rPr>
              <a:t>[3-21]</a:t>
            </a:r>
          </a:p>
        </p:txBody>
      </p:sp>
      <p:graphicFrame>
        <p:nvGraphicFramePr>
          <p:cNvPr id="27654" name="Object 6"/>
          <p:cNvGraphicFramePr>
            <a:graphicFrameLocks noChangeAspect="1"/>
          </p:cNvGraphicFramePr>
          <p:nvPr/>
        </p:nvGraphicFramePr>
        <p:xfrm>
          <a:off x="2819400" y="4657725"/>
          <a:ext cx="2501900" cy="552450"/>
        </p:xfrm>
        <a:graphic>
          <a:graphicData uri="http://schemas.openxmlformats.org/presentationml/2006/ole">
            <p:oleObj spid="_x0000_s27654" name="Equation" r:id="rId4" imgW="977760" imgH="215640" progId="Equation.3">
              <p:embed/>
            </p:oleObj>
          </a:graphicData>
        </a:graphic>
      </p:graphicFrame>
      <p:sp>
        <p:nvSpPr>
          <p:cNvPr id="27655" name="Text Box 7"/>
          <p:cNvSpPr txBox="1">
            <a:spLocks noChangeArrowheads="1"/>
          </p:cNvSpPr>
          <p:nvPr/>
        </p:nvSpPr>
        <p:spPr bwMode="auto">
          <a:xfrm>
            <a:off x="7527925" y="4811713"/>
            <a:ext cx="636588" cy="304800"/>
          </a:xfrm>
          <a:prstGeom prst="rect">
            <a:avLst/>
          </a:prstGeom>
          <a:noFill/>
          <a:ln w="9525">
            <a:noFill/>
            <a:miter lim="800000"/>
            <a:headEnd/>
            <a:tailEnd/>
          </a:ln>
          <a:effectLst/>
        </p:spPr>
        <p:txBody>
          <a:bodyPr wrap="none">
            <a:spAutoFit/>
          </a:bodyPr>
          <a:lstStyle/>
          <a:p>
            <a:r>
              <a:rPr lang="en-CA" sz="1400">
                <a:cs typeface="Arial" charset="0"/>
              </a:rPr>
              <a:t>[3-22]</a:t>
            </a:r>
          </a:p>
        </p:txBody>
      </p:sp>
      <p:graphicFrame>
        <p:nvGraphicFramePr>
          <p:cNvPr id="27656" name="Object 8"/>
          <p:cNvGraphicFramePr>
            <a:graphicFrameLocks noChangeAspect="1"/>
          </p:cNvGraphicFramePr>
          <p:nvPr/>
        </p:nvGraphicFramePr>
        <p:xfrm>
          <a:off x="1981200" y="5953125"/>
          <a:ext cx="3759200" cy="469900"/>
        </p:xfrm>
        <a:graphic>
          <a:graphicData uri="http://schemas.openxmlformats.org/presentationml/2006/ole">
            <p:oleObj spid="_x0000_s27656" name="Equation" r:id="rId5" imgW="1930320" imgH="241200" progId="Equation.3">
              <p:embed/>
            </p:oleObj>
          </a:graphicData>
        </a:graphic>
      </p:graphicFrame>
      <p:sp>
        <p:nvSpPr>
          <p:cNvPr id="27657" name="Text Box 9"/>
          <p:cNvSpPr txBox="1">
            <a:spLocks noChangeArrowheads="1"/>
          </p:cNvSpPr>
          <p:nvPr/>
        </p:nvSpPr>
        <p:spPr bwMode="auto">
          <a:xfrm>
            <a:off x="7527925" y="5943600"/>
            <a:ext cx="636588" cy="304800"/>
          </a:xfrm>
          <a:prstGeom prst="rect">
            <a:avLst/>
          </a:prstGeom>
          <a:noFill/>
          <a:ln w="9525">
            <a:noFill/>
            <a:miter lim="800000"/>
            <a:headEnd/>
            <a:tailEnd/>
          </a:ln>
          <a:effectLst/>
        </p:spPr>
        <p:txBody>
          <a:bodyPr wrap="none">
            <a:spAutoFit/>
          </a:bodyPr>
          <a:lstStyle/>
          <a:p>
            <a:r>
              <a:rPr lang="en-CA" sz="1400">
                <a:cs typeface="Arial" charset="0"/>
              </a:rPr>
              <a:t>[3-23]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92162"/>
          </a:xfrm>
        </p:spPr>
        <p:txBody>
          <a:bodyPr/>
          <a:lstStyle/>
          <a:p>
            <a:r>
              <a:rPr lang="en-CA" sz="3200">
                <a:solidFill>
                  <a:schemeClr val="accent2"/>
                </a:solidFill>
                <a:latin typeface="Times New Roman" pitchFamily="18" charset="0"/>
              </a:rPr>
              <a:t>Waveguide Dispersion</a:t>
            </a:r>
          </a:p>
        </p:txBody>
      </p:sp>
      <p:sp>
        <p:nvSpPr>
          <p:cNvPr id="28675" name="Rectangle 3"/>
          <p:cNvSpPr>
            <a:spLocks noGrp="1" noChangeArrowheads="1"/>
          </p:cNvSpPr>
          <p:nvPr>
            <p:ph type="body" idx="1"/>
          </p:nvPr>
        </p:nvSpPr>
        <p:spPr>
          <a:xfrm>
            <a:off x="457200" y="1066800"/>
            <a:ext cx="8229600" cy="5059363"/>
          </a:xfrm>
        </p:spPr>
        <p:txBody>
          <a:bodyPr/>
          <a:lstStyle/>
          <a:p>
            <a:r>
              <a:rPr lang="en-CA" sz="2000">
                <a:latin typeface="Times New Roman" pitchFamily="18" charset="0"/>
              </a:rPr>
              <a:t>Delay time due to waveguide dispersion can then be expressed as:</a:t>
            </a:r>
          </a:p>
        </p:txBody>
      </p:sp>
      <p:graphicFrame>
        <p:nvGraphicFramePr>
          <p:cNvPr id="28676" name="Object 4"/>
          <p:cNvGraphicFramePr>
            <a:graphicFrameLocks noChangeAspect="1"/>
          </p:cNvGraphicFramePr>
          <p:nvPr/>
        </p:nvGraphicFramePr>
        <p:xfrm>
          <a:off x="2286000" y="1600200"/>
          <a:ext cx="3600450" cy="995363"/>
        </p:xfrm>
        <a:graphic>
          <a:graphicData uri="http://schemas.openxmlformats.org/presentationml/2006/ole">
            <p:oleObj spid="_x0000_s28676" name="Equation" r:id="rId3" imgW="1562040" imgH="431640" progId="Equation.3">
              <p:embed/>
            </p:oleObj>
          </a:graphicData>
        </a:graphic>
      </p:graphicFrame>
      <p:sp>
        <p:nvSpPr>
          <p:cNvPr id="28677" name="Text Box 5"/>
          <p:cNvSpPr txBox="1">
            <a:spLocks noChangeArrowheads="1"/>
          </p:cNvSpPr>
          <p:nvPr/>
        </p:nvSpPr>
        <p:spPr bwMode="auto">
          <a:xfrm>
            <a:off x="7604125" y="1905000"/>
            <a:ext cx="636588" cy="304800"/>
          </a:xfrm>
          <a:prstGeom prst="rect">
            <a:avLst/>
          </a:prstGeom>
          <a:noFill/>
          <a:ln w="9525">
            <a:noFill/>
            <a:miter lim="800000"/>
            <a:headEnd/>
            <a:tailEnd/>
          </a:ln>
          <a:effectLst/>
        </p:spPr>
        <p:txBody>
          <a:bodyPr wrap="none">
            <a:spAutoFit/>
          </a:bodyPr>
          <a:lstStyle/>
          <a:p>
            <a:r>
              <a:rPr lang="en-CA" sz="1400">
                <a:cs typeface="Arial" charset="0"/>
              </a:rPr>
              <a:t>[3-24]</a:t>
            </a:r>
          </a:p>
        </p:txBody>
      </p:sp>
      <p:pic>
        <p:nvPicPr>
          <p:cNvPr id="28678" name="Picture 6" descr="3-14"/>
          <p:cNvPicPr>
            <a:picLocks noChangeAspect="1" noChangeArrowheads="1"/>
          </p:cNvPicPr>
          <p:nvPr/>
        </p:nvPicPr>
        <p:blipFill>
          <a:blip r:embed="rId4"/>
          <a:srcRect/>
          <a:stretch>
            <a:fillRect/>
          </a:stretch>
        </p:blipFill>
        <p:spPr bwMode="auto">
          <a:xfrm>
            <a:off x="2286000" y="2743200"/>
            <a:ext cx="4743450" cy="3802063"/>
          </a:xfrm>
          <a:prstGeom prst="rect">
            <a:avLst/>
          </a:prstGeom>
          <a:noFill/>
        </p:spPr>
      </p:pic>
      <p:sp>
        <p:nvSpPr>
          <p:cNvPr id="28679" name="Text Box 7"/>
          <p:cNvSpPr txBox="1">
            <a:spLocks noChangeArrowheads="1"/>
          </p:cNvSpPr>
          <p:nvPr/>
        </p:nvSpPr>
        <p:spPr bwMode="auto">
          <a:xfrm>
            <a:off x="3276600" y="6453188"/>
            <a:ext cx="3125788" cy="214312"/>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868362"/>
          </a:xfrm>
        </p:spPr>
        <p:txBody>
          <a:bodyPr/>
          <a:lstStyle/>
          <a:p>
            <a:r>
              <a:rPr lang="en-CA" sz="3200">
                <a:solidFill>
                  <a:schemeClr val="accent2"/>
                </a:solidFill>
                <a:latin typeface="Times New Roman" pitchFamily="18" charset="0"/>
              </a:rPr>
              <a:t>Waveguide dispersion in single mode fibers</a:t>
            </a:r>
          </a:p>
        </p:txBody>
      </p:sp>
      <p:sp>
        <p:nvSpPr>
          <p:cNvPr id="29699" name="Rectangle 3"/>
          <p:cNvSpPr>
            <a:spLocks noGrp="1" noChangeArrowheads="1"/>
          </p:cNvSpPr>
          <p:nvPr>
            <p:ph type="body" idx="1"/>
          </p:nvPr>
        </p:nvSpPr>
        <p:spPr>
          <a:xfrm>
            <a:off x="457200" y="1219200"/>
            <a:ext cx="8229600" cy="4906963"/>
          </a:xfrm>
        </p:spPr>
        <p:txBody>
          <a:bodyPr/>
          <a:lstStyle/>
          <a:p>
            <a:r>
              <a:rPr lang="en-CA" sz="2000">
                <a:latin typeface="Times New Roman" pitchFamily="18" charset="0"/>
              </a:rPr>
              <a:t>For single mode fibers, waveguide dispersion is in the same order of material dispersion. The pulse spread can be well approximated as:</a:t>
            </a:r>
          </a:p>
        </p:txBody>
      </p:sp>
      <p:graphicFrame>
        <p:nvGraphicFramePr>
          <p:cNvPr id="29700" name="Object 4"/>
          <p:cNvGraphicFramePr>
            <a:graphicFrameLocks noChangeAspect="1"/>
          </p:cNvGraphicFramePr>
          <p:nvPr/>
        </p:nvGraphicFramePr>
        <p:xfrm>
          <a:off x="838200" y="2057400"/>
          <a:ext cx="6369050" cy="1443038"/>
        </p:xfrm>
        <a:graphic>
          <a:graphicData uri="http://schemas.openxmlformats.org/presentationml/2006/ole">
            <p:oleObj spid="_x0000_s29700" name="Equation" r:id="rId3" imgW="3136680" imgH="711000" progId="Equation.3">
              <p:embed/>
            </p:oleObj>
          </a:graphicData>
        </a:graphic>
      </p:graphicFrame>
      <p:sp>
        <p:nvSpPr>
          <p:cNvPr id="29701" name="Text Box 5"/>
          <p:cNvSpPr txBox="1">
            <a:spLocks noChangeArrowheads="1"/>
          </p:cNvSpPr>
          <p:nvPr/>
        </p:nvSpPr>
        <p:spPr bwMode="auto">
          <a:xfrm>
            <a:off x="7832725" y="2373313"/>
            <a:ext cx="636588" cy="304800"/>
          </a:xfrm>
          <a:prstGeom prst="rect">
            <a:avLst/>
          </a:prstGeom>
          <a:noFill/>
          <a:ln w="9525">
            <a:noFill/>
            <a:miter lim="800000"/>
            <a:headEnd/>
            <a:tailEnd/>
          </a:ln>
          <a:effectLst/>
        </p:spPr>
        <p:txBody>
          <a:bodyPr wrap="none">
            <a:spAutoFit/>
          </a:bodyPr>
          <a:lstStyle/>
          <a:p>
            <a:r>
              <a:rPr lang="en-CA" sz="1400">
                <a:cs typeface="Arial" charset="0"/>
              </a:rPr>
              <a:t>[3-25]</a:t>
            </a:r>
          </a:p>
        </p:txBody>
      </p:sp>
      <p:pic>
        <p:nvPicPr>
          <p:cNvPr id="29702" name="Picture 6" descr="3-15"/>
          <p:cNvPicPr>
            <a:picLocks noChangeAspect="1" noChangeArrowheads="1"/>
          </p:cNvPicPr>
          <p:nvPr/>
        </p:nvPicPr>
        <p:blipFill>
          <a:blip r:embed="rId4"/>
          <a:srcRect/>
          <a:stretch>
            <a:fillRect/>
          </a:stretch>
        </p:blipFill>
        <p:spPr bwMode="auto">
          <a:xfrm>
            <a:off x="1981200" y="2971800"/>
            <a:ext cx="5553075" cy="3551238"/>
          </a:xfrm>
          <a:prstGeom prst="rect">
            <a:avLst/>
          </a:prstGeom>
          <a:noFill/>
        </p:spPr>
      </p:pic>
      <p:sp>
        <p:nvSpPr>
          <p:cNvPr id="29703" name="Text Box 7"/>
          <p:cNvSpPr txBox="1">
            <a:spLocks noChangeArrowheads="1"/>
          </p:cNvSpPr>
          <p:nvPr/>
        </p:nvSpPr>
        <p:spPr bwMode="auto">
          <a:xfrm>
            <a:off x="3276600" y="6453188"/>
            <a:ext cx="3125788" cy="214312"/>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graphicFrame>
        <p:nvGraphicFramePr>
          <p:cNvPr id="29704" name="Object 8"/>
          <p:cNvGraphicFramePr>
            <a:graphicFrameLocks noChangeAspect="1"/>
          </p:cNvGraphicFramePr>
          <p:nvPr/>
        </p:nvGraphicFramePr>
        <p:xfrm>
          <a:off x="4330700" y="3308350"/>
          <a:ext cx="482600" cy="241300"/>
        </p:xfrm>
        <a:graphic>
          <a:graphicData uri="http://schemas.openxmlformats.org/presentationml/2006/ole">
            <p:oleObj spid="_x0000_s29704" name="Equation" r:id="rId5" imgW="482400" imgH="24120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487362"/>
          </a:xfrm>
        </p:spPr>
        <p:txBody>
          <a:bodyPr/>
          <a:lstStyle/>
          <a:p>
            <a:r>
              <a:rPr lang="en-CA" sz="3200">
                <a:solidFill>
                  <a:schemeClr val="accent2"/>
                </a:solidFill>
                <a:latin typeface="Times New Roman" pitchFamily="18" charset="0"/>
              </a:rPr>
              <a:t>Polarization Mode dispersion</a:t>
            </a:r>
          </a:p>
        </p:txBody>
      </p:sp>
      <p:graphicFrame>
        <p:nvGraphicFramePr>
          <p:cNvPr id="30723" name="Object 3"/>
          <p:cNvGraphicFramePr>
            <a:graphicFrameLocks noChangeAspect="1"/>
          </p:cNvGraphicFramePr>
          <p:nvPr/>
        </p:nvGraphicFramePr>
        <p:xfrm>
          <a:off x="685800" y="762000"/>
          <a:ext cx="8077200" cy="5605463"/>
        </p:xfrm>
        <a:graphic>
          <a:graphicData uri="http://schemas.openxmlformats.org/presentationml/2006/ole">
            <p:oleObj spid="_x0000_s30723" name="Document" r:id="rId3" imgW="6172920" imgH="4284360" progId="Word.Documen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639762"/>
          </a:xfrm>
        </p:spPr>
        <p:txBody>
          <a:bodyPr/>
          <a:lstStyle/>
          <a:p>
            <a:r>
              <a:rPr lang="en-CA" sz="3200">
                <a:solidFill>
                  <a:schemeClr val="accent2"/>
                </a:solidFill>
                <a:latin typeface="Times New Roman" pitchFamily="18" charset="0"/>
              </a:rPr>
              <a:t>Polarization Mode dispersion</a:t>
            </a:r>
          </a:p>
        </p:txBody>
      </p:sp>
      <p:sp>
        <p:nvSpPr>
          <p:cNvPr id="31747" name="Rectangle 3"/>
          <p:cNvSpPr>
            <a:spLocks noGrp="1" noChangeArrowheads="1"/>
          </p:cNvSpPr>
          <p:nvPr>
            <p:ph type="body" idx="1"/>
          </p:nvPr>
        </p:nvSpPr>
        <p:spPr>
          <a:xfrm>
            <a:off x="457200" y="1066800"/>
            <a:ext cx="8229600" cy="5059363"/>
          </a:xfrm>
        </p:spPr>
        <p:txBody>
          <a:bodyPr/>
          <a:lstStyle/>
          <a:p>
            <a:r>
              <a:rPr lang="en-CA" sz="2000">
                <a:latin typeface="Times New Roman" pitchFamily="18" charset="0"/>
              </a:rPr>
              <a:t>The effects of fiber-birefringence on the polarization states of an optical are another source of pulse broadening. </a:t>
            </a:r>
            <a:r>
              <a:rPr lang="en-CA" sz="2000" b="1">
                <a:latin typeface="Times New Roman" pitchFamily="18" charset="0"/>
              </a:rPr>
              <a:t>Polarization mode dispersion</a:t>
            </a:r>
            <a:r>
              <a:rPr lang="en-CA" sz="2000">
                <a:latin typeface="Times New Roman" pitchFamily="18" charset="0"/>
              </a:rPr>
              <a:t> (PMD) is due to slightly different velocity for each polarization mode because of the lack of perfectly symmetric &amp; anisotropicity of the fiber. If the group velocities of two orthogonal polarization modes are                     then the differential time delay             between these two polarization over a distance </a:t>
            </a:r>
            <a:r>
              <a:rPr lang="en-CA" sz="2000" i="1">
                <a:latin typeface="Times New Roman" pitchFamily="18" charset="0"/>
              </a:rPr>
              <a:t>L </a:t>
            </a:r>
            <a:r>
              <a:rPr lang="en-CA" sz="2000">
                <a:latin typeface="Times New Roman" pitchFamily="18" charset="0"/>
              </a:rPr>
              <a:t>is</a:t>
            </a: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r>
              <a:rPr lang="en-CA" sz="2000">
                <a:latin typeface="Times New Roman" pitchFamily="18" charset="0"/>
              </a:rPr>
              <a:t>The rms value of the differential group delay can be approximated as:</a:t>
            </a: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p:txBody>
      </p:sp>
      <p:graphicFrame>
        <p:nvGraphicFramePr>
          <p:cNvPr id="31748" name="Object 4"/>
          <p:cNvGraphicFramePr>
            <a:graphicFrameLocks noChangeAspect="1"/>
          </p:cNvGraphicFramePr>
          <p:nvPr/>
        </p:nvGraphicFramePr>
        <p:xfrm>
          <a:off x="6172200" y="2344738"/>
          <a:ext cx="1092200" cy="398462"/>
        </p:xfrm>
        <a:graphic>
          <a:graphicData uri="http://schemas.openxmlformats.org/presentationml/2006/ole">
            <p:oleObj spid="_x0000_s31748" name="Equation" r:id="rId3" imgW="660240" imgH="241200" progId="Equation.3">
              <p:embed/>
            </p:oleObj>
          </a:graphicData>
        </a:graphic>
      </p:graphicFrame>
      <p:graphicFrame>
        <p:nvGraphicFramePr>
          <p:cNvPr id="31749" name="Object 5"/>
          <p:cNvGraphicFramePr>
            <a:graphicFrameLocks noChangeAspect="1"/>
          </p:cNvGraphicFramePr>
          <p:nvPr/>
        </p:nvGraphicFramePr>
        <p:xfrm>
          <a:off x="3200400" y="2590800"/>
          <a:ext cx="635000" cy="430213"/>
        </p:xfrm>
        <a:graphic>
          <a:graphicData uri="http://schemas.openxmlformats.org/presentationml/2006/ole">
            <p:oleObj spid="_x0000_s31749" name="Equation" r:id="rId4" imgW="355320" imgH="241200" progId="Equation.3">
              <p:embed/>
            </p:oleObj>
          </a:graphicData>
        </a:graphic>
      </p:graphicFrame>
      <p:graphicFrame>
        <p:nvGraphicFramePr>
          <p:cNvPr id="31750" name="Object 6"/>
          <p:cNvGraphicFramePr>
            <a:graphicFrameLocks noChangeAspect="1"/>
          </p:cNvGraphicFramePr>
          <p:nvPr/>
        </p:nvGraphicFramePr>
        <p:xfrm>
          <a:off x="3048000" y="3136900"/>
          <a:ext cx="2324100" cy="1068388"/>
        </p:xfrm>
        <a:graphic>
          <a:graphicData uri="http://schemas.openxmlformats.org/presentationml/2006/ole">
            <p:oleObj spid="_x0000_s31750" name="Equation" r:id="rId5" imgW="1104840" imgH="507960" progId="Equation.3">
              <p:embed/>
            </p:oleObj>
          </a:graphicData>
        </a:graphic>
      </p:graphicFrame>
      <p:sp>
        <p:nvSpPr>
          <p:cNvPr id="31751" name="Text Box 7"/>
          <p:cNvSpPr txBox="1">
            <a:spLocks noChangeArrowheads="1"/>
          </p:cNvSpPr>
          <p:nvPr/>
        </p:nvSpPr>
        <p:spPr bwMode="auto">
          <a:xfrm>
            <a:off x="7832725" y="3429000"/>
            <a:ext cx="701675" cy="304800"/>
          </a:xfrm>
          <a:prstGeom prst="rect">
            <a:avLst/>
          </a:prstGeom>
          <a:noFill/>
          <a:ln w="9525">
            <a:noFill/>
            <a:miter lim="800000"/>
            <a:headEnd/>
            <a:tailEnd/>
          </a:ln>
          <a:effectLst/>
        </p:spPr>
        <p:txBody>
          <a:bodyPr>
            <a:spAutoFit/>
          </a:bodyPr>
          <a:lstStyle/>
          <a:p>
            <a:r>
              <a:rPr lang="en-CA" sz="1400">
                <a:cs typeface="Arial" charset="0"/>
              </a:rPr>
              <a:t>[3-26]</a:t>
            </a:r>
          </a:p>
        </p:txBody>
      </p:sp>
      <p:graphicFrame>
        <p:nvGraphicFramePr>
          <p:cNvPr id="31752" name="Object 8"/>
          <p:cNvGraphicFramePr>
            <a:graphicFrameLocks noChangeAspect="1"/>
          </p:cNvGraphicFramePr>
          <p:nvPr/>
        </p:nvGraphicFramePr>
        <p:xfrm>
          <a:off x="2819400" y="5334000"/>
          <a:ext cx="2743200" cy="655638"/>
        </p:xfrm>
        <a:graphic>
          <a:graphicData uri="http://schemas.openxmlformats.org/presentationml/2006/ole">
            <p:oleObj spid="_x0000_s31752" name="Equation" r:id="rId6" imgW="1168200" imgH="279360" progId="Equation.3">
              <p:embed/>
            </p:oleObj>
          </a:graphicData>
        </a:graphic>
      </p:graphicFrame>
      <p:sp>
        <p:nvSpPr>
          <p:cNvPr id="31753" name="Text Box 9"/>
          <p:cNvSpPr txBox="1">
            <a:spLocks noChangeArrowheads="1"/>
          </p:cNvSpPr>
          <p:nvPr/>
        </p:nvSpPr>
        <p:spPr bwMode="auto">
          <a:xfrm>
            <a:off x="7908925" y="5573713"/>
            <a:ext cx="636588" cy="304800"/>
          </a:xfrm>
          <a:prstGeom prst="rect">
            <a:avLst/>
          </a:prstGeom>
          <a:noFill/>
          <a:ln w="9525">
            <a:noFill/>
            <a:miter lim="800000"/>
            <a:headEnd/>
            <a:tailEnd/>
          </a:ln>
          <a:effectLst/>
        </p:spPr>
        <p:txBody>
          <a:bodyPr wrap="none">
            <a:spAutoFit/>
          </a:bodyPr>
          <a:lstStyle/>
          <a:p>
            <a:r>
              <a:rPr lang="en-CA" sz="1400">
                <a:cs typeface="Arial" charset="0"/>
              </a:rPr>
              <a:t>[3-27]</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92162"/>
          </a:xfrm>
        </p:spPr>
        <p:txBody>
          <a:bodyPr/>
          <a:lstStyle/>
          <a:p>
            <a:r>
              <a:rPr lang="en-CA" sz="3200">
                <a:solidFill>
                  <a:schemeClr val="accent2"/>
                </a:solidFill>
                <a:latin typeface="Times New Roman" pitchFamily="18" charset="0"/>
              </a:rPr>
              <a:t>Chromatic &amp; Total Dispersion</a:t>
            </a:r>
          </a:p>
        </p:txBody>
      </p:sp>
      <p:sp>
        <p:nvSpPr>
          <p:cNvPr id="32771" name="Rectangle 3"/>
          <p:cNvSpPr>
            <a:spLocks noGrp="1" noChangeArrowheads="1"/>
          </p:cNvSpPr>
          <p:nvPr>
            <p:ph type="body" idx="1"/>
          </p:nvPr>
        </p:nvSpPr>
        <p:spPr>
          <a:xfrm>
            <a:off x="457200" y="1066800"/>
            <a:ext cx="8229600" cy="5059363"/>
          </a:xfrm>
        </p:spPr>
        <p:txBody>
          <a:bodyPr/>
          <a:lstStyle/>
          <a:p>
            <a:r>
              <a:rPr lang="en-CA" sz="2000">
                <a:latin typeface="Times New Roman" pitchFamily="18" charset="0"/>
              </a:rPr>
              <a:t>Chromatic dispersion includes the material &amp; waveguide dispersions.</a:t>
            </a: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r>
              <a:rPr lang="en-CA" sz="2000">
                <a:latin typeface="Times New Roman" pitchFamily="18" charset="0"/>
              </a:rPr>
              <a:t>Total dispersion is the sum of chromatic , polarization dispersion and other dispersion types and the total rms pulse spreading can be approximately written as:</a:t>
            </a:r>
          </a:p>
        </p:txBody>
      </p:sp>
      <p:graphicFrame>
        <p:nvGraphicFramePr>
          <p:cNvPr id="32772" name="Object 4"/>
          <p:cNvGraphicFramePr>
            <a:graphicFrameLocks noChangeAspect="1"/>
          </p:cNvGraphicFramePr>
          <p:nvPr/>
        </p:nvGraphicFramePr>
        <p:xfrm>
          <a:off x="2836863" y="1770063"/>
          <a:ext cx="3027362" cy="1187450"/>
        </p:xfrm>
        <a:graphic>
          <a:graphicData uri="http://schemas.openxmlformats.org/presentationml/2006/ole">
            <p:oleObj spid="_x0000_s32772" name="Equation" r:id="rId3" imgW="1295280" imgH="507960" progId="Equation.3">
              <p:embed/>
            </p:oleObj>
          </a:graphicData>
        </a:graphic>
      </p:graphicFrame>
      <p:sp>
        <p:nvSpPr>
          <p:cNvPr id="32773" name="Text Box 5"/>
          <p:cNvSpPr txBox="1">
            <a:spLocks noChangeArrowheads="1"/>
          </p:cNvSpPr>
          <p:nvPr/>
        </p:nvSpPr>
        <p:spPr bwMode="auto">
          <a:xfrm>
            <a:off x="7451725" y="2220913"/>
            <a:ext cx="636588" cy="304800"/>
          </a:xfrm>
          <a:prstGeom prst="rect">
            <a:avLst/>
          </a:prstGeom>
          <a:noFill/>
          <a:ln w="9525">
            <a:noFill/>
            <a:miter lim="800000"/>
            <a:headEnd/>
            <a:tailEnd/>
          </a:ln>
          <a:effectLst/>
        </p:spPr>
        <p:txBody>
          <a:bodyPr wrap="none">
            <a:spAutoFit/>
          </a:bodyPr>
          <a:lstStyle/>
          <a:p>
            <a:r>
              <a:rPr lang="en-CA" sz="1400">
                <a:cs typeface="Arial" charset="0"/>
              </a:rPr>
              <a:t>[3-28]</a:t>
            </a:r>
          </a:p>
        </p:txBody>
      </p:sp>
      <p:graphicFrame>
        <p:nvGraphicFramePr>
          <p:cNvPr id="32774" name="Object 6"/>
          <p:cNvGraphicFramePr>
            <a:graphicFrameLocks noChangeAspect="1"/>
          </p:cNvGraphicFramePr>
          <p:nvPr/>
        </p:nvGraphicFramePr>
        <p:xfrm>
          <a:off x="2286000" y="4343400"/>
          <a:ext cx="3975100" cy="1458913"/>
        </p:xfrm>
        <a:graphic>
          <a:graphicData uri="http://schemas.openxmlformats.org/presentationml/2006/ole">
            <p:oleObj spid="_x0000_s32774" name="Equation" r:id="rId4" imgW="1384200" imgH="507960" progId="Equation.3">
              <p:embed/>
            </p:oleObj>
          </a:graphicData>
        </a:graphic>
      </p:graphicFrame>
      <p:sp>
        <p:nvSpPr>
          <p:cNvPr id="32775" name="Text Box 7"/>
          <p:cNvSpPr txBox="1">
            <a:spLocks noChangeArrowheads="1"/>
          </p:cNvSpPr>
          <p:nvPr/>
        </p:nvSpPr>
        <p:spPr bwMode="auto">
          <a:xfrm>
            <a:off x="7223125" y="5040313"/>
            <a:ext cx="636588" cy="304800"/>
          </a:xfrm>
          <a:prstGeom prst="rect">
            <a:avLst/>
          </a:prstGeom>
          <a:noFill/>
          <a:ln w="9525">
            <a:noFill/>
            <a:miter lim="800000"/>
            <a:headEnd/>
            <a:tailEnd/>
          </a:ln>
          <a:effectLst/>
        </p:spPr>
        <p:txBody>
          <a:bodyPr wrap="none">
            <a:spAutoFit/>
          </a:bodyPr>
          <a:lstStyle/>
          <a:p>
            <a:r>
              <a:rPr lang="en-CA" sz="1400">
                <a:cs typeface="Arial" charset="0"/>
              </a:rPr>
              <a:t>[3-29]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633412"/>
          </a:xfrm>
        </p:spPr>
        <p:txBody>
          <a:bodyPr/>
          <a:lstStyle/>
          <a:p>
            <a:r>
              <a:rPr lang="en-US" sz="3200">
                <a:solidFill>
                  <a:schemeClr val="accent2"/>
                </a:solidFill>
                <a:latin typeface="Times New Roman" pitchFamily="18" charset="0"/>
                <a:cs typeface="Times New Roman" pitchFamily="18" charset="0"/>
              </a:rPr>
              <a:t>Attenuation (fiber loss)</a:t>
            </a:r>
          </a:p>
        </p:txBody>
      </p:sp>
      <p:sp>
        <p:nvSpPr>
          <p:cNvPr id="5123" name="Rectangle 3"/>
          <p:cNvSpPr>
            <a:spLocks noGrp="1" noChangeArrowheads="1"/>
          </p:cNvSpPr>
          <p:nvPr>
            <p:ph type="body" idx="1"/>
          </p:nvPr>
        </p:nvSpPr>
        <p:spPr>
          <a:xfrm>
            <a:off x="457200" y="1052513"/>
            <a:ext cx="8229600" cy="5400675"/>
          </a:xfrm>
        </p:spPr>
        <p:txBody>
          <a:bodyPr/>
          <a:lstStyle/>
          <a:p>
            <a:r>
              <a:rPr lang="en-US" sz="2000">
                <a:latin typeface="Times New Roman" pitchFamily="18" charset="0"/>
                <a:cs typeface="Times New Roman" pitchFamily="18" charset="0"/>
              </a:rPr>
              <a:t>Power loss along a fiber:</a:t>
            </a: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The parameter         is called fiber attenuation coefficient in a units of for example [1/km] or [nepers/km]. A more common unit is [dB/km] that is defined by:</a:t>
            </a:r>
          </a:p>
        </p:txBody>
      </p:sp>
      <p:grpSp>
        <p:nvGrpSpPr>
          <p:cNvPr id="5124" name="Group 4"/>
          <p:cNvGrpSpPr>
            <a:grpSpLocks/>
          </p:cNvGrpSpPr>
          <p:nvPr/>
        </p:nvGrpSpPr>
        <p:grpSpPr bwMode="auto">
          <a:xfrm>
            <a:off x="2268538" y="1628775"/>
            <a:ext cx="4032250" cy="936625"/>
            <a:chOff x="1429" y="1026"/>
            <a:chExt cx="2540" cy="590"/>
          </a:xfrm>
        </p:grpSpPr>
        <p:sp>
          <p:nvSpPr>
            <p:cNvPr id="5125" name="Line 5"/>
            <p:cNvSpPr>
              <a:spLocks noChangeShapeType="1"/>
            </p:cNvSpPr>
            <p:nvPr/>
          </p:nvSpPr>
          <p:spPr bwMode="auto">
            <a:xfrm>
              <a:off x="1429" y="1298"/>
              <a:ext cx="2540" cy="0"/>
            </a:xfrm>
            <a:prstGeom prst="line">
              <a:avLst/>
            </a:prstGeom>
            <a:noFill/>
            <a:ln w="76200">
              <a:solidFill>
                <a:schemeClr val="accent2"/>
              </a:solidFill>
              <a:round/>
              <a:headEnd/>
              <a:tailEnd/>
            </a:ln>
            <a:effectLst/>
          </p:spPr>
          <p:txBody>
            <a:bodyPr/>
            <a:lstStyle/>
            <a:p>
              <a:endParaRPr lang="en-GB"/>
            </a:p>
          </p:txBody>
        </p:sp>
        <p:sp>
          <p:nvSpPr>
            <p:cNvPr id="5126" name="Line 6"/>
            <p:cNvSpPr>
              <a:spLocks noChangeShapeType="1"/>
            </p:cNvSpPr>
            <p:nvPr/>
          </p:nvSpPr>
          <p:spPr bwMode="auto">
            <a:xfrm>
              <a:off x="1429" y="1026"/>
              <a:ext cx="0" cy="590"/>
            </a:xfrm>
            <a:prstGeom prst="line">
              <a:avLst/>
            </a:prstGeom>
            <a:noFill/>
            <a:ln w="9525">
              <a:solidFill>
                <a:schemeClr val="tx1"/>
              </a:solidFill>
              <a:prstDash val="sysDot"/>
              <a:round/>
              <a:headEnd/>
              <a:tailEnd/>
            </a:ln>
            <a:effectLst/>
          </p:spPr>
          <p:txBody>
            <a:bodyPr/>
            <a:lstStyle/>
            <a:p>
              <a:endParaRPr lang="en-GB"/>
            </a:p>
          </p:txBody>
        </p:sp>
        <p:sp>
          <p:nvSpPr>
            <p:cNvPr id="5127" name="Line 7"/>
            <p:cNvSpPr>
              <a:spLocks noChangeShapeType="1"/>
            </p:cNvSpPr>
            <p:nvPr/>
          </p:nvSpPr>
          <p:spPr bwMode="auto">
            <a:xfrm>
              <a:off x="3969" y="1026"/>
              <a:ext cx="0" cy="590"/>
            </a:xfrm>
            <a:prstGeom prst="line">
              <a:avLst/>
            </a:prstGeom>
            <a:noFill/>
            <a:ln w="9525">
              <a:solidFill>
                <a:schemeClr val="tx1"/>
              </a:solidFill>
              <a:prstDash val="sysDot"/>
              <a:round/>
              <a:headEnd/>
              <a:tailEnd/>
            </a:ln>
            <a:effectLst/>
          </p:spPr>
          <p:txBody>
            <a:bodyPr/>
            <a:lstStyle/>
            <a:p>
              <a:endParaRPr lang="en-GB"/>
            </a:p>
          </p:txBody>
        </p:sp>
      </p:grpSp>
      <p:sp>
        <p:nvSpPr>
          <p:cNvPr id="5128" name="Text Box 8"/>
          <p:cNvSpPr txBox="1">
            <a:spLocks noChangeArrowheads="1"/>
          </p:cNvSpPr>
          <p:nvPr/>
        </p:nvSpPr>
        <p:spPr bwMode="auto">
          <a:xfrm>
            <a:off x="2032000" y="2635250"/>
            <a:ext cx="884238" cy="517525"/>
          </a:xfrm>
          <a:prstGeom prst="rect">
            <a:avLst/>
          </a:prstGeom>
          <a:noFill/>
          <a:ln w="9525">
            <a:noFill/>
            <a:miter lim="800000"/>
            <a:headEnd/>
            <a:tailEnd/>
          </a:ln>
          <a:effectLst/>
        </p:spPr>
        <p:txBody>
          <a:bodyPr wrap="none">
            <a:spAutoFit/>
          </a:bodyPr>
          <a:lstStyle/>
          <a:p>
            <a:r>
              <a:rPr lang="en-US" sz="1400" i="1">
                <a:cs typeface="Arial" charset="0"/>
              </a:rPr>
              <a:t>Z=0</a:t>
            </a:r>
          </a:p>
          <a:p>
            <a:r>
              <a:rPr lang="en-US" sz="1400" i="1">
                <a:cs typeface="Arial" charset="0"/>
              </a:rPr>
              <a:t>P(0) </a:t>
            </a:r>
            <a:r>
              <a:rPr lang="en-US" sz="1400">
                <a:cs typeface="Arial" charset="0"/>
              </a:rPr>
              <a:t>mW</a:t>
            </a:r>
            <a:endParaRPr lang="en-US" sz="1400" i="1">
              <a:cs typeface="Arial" charset="0"/>
            </a:endParaRPr>
          </a:p>
        </p:txBody>
      </p:sp>
      <p:sp>
        <p:nvSpPr>
          <p:cNvPr id="5129" name="Text Box 9"/>
          <p:cNvSpPr txBox="1">
            <a:spLocks noChangeArrowheads="1"/>
          </p:cNvSpPr>
          <p:nvPr/>
        </p:nvSpPr>
        <p:spPr bwMode="auto">
          <a:xfrm>
            <a:off x="6208713" y="2563813"/>
            <a:ext cx="1963737" cy="517525"/>
          </a:xfrm>
          <a:prstGeom prst="rect">
            <a:avLst/>
          </a:prstGeom>
          <a:noFill/>
          <a:ln w="9525">
            <a:noFill/>
            <a:miter lim="800000"/>
            <a:headEnd/>
            <a:tailEnd/>
          </a:ln>
          <a:effectLst/>
        </p:spPr>
        <p:txBody>
          <a:bodyPr>
            <a:spAutoFit/>
          </a:bodyPr>
          <a:lstStyle/>
          <a:p>
            <a:r>
              <a:rPr lang="en-US" sz="1400" i="1">
                <a:cs typeface="Arial" charset="0"/>
              </a:rPr>
              <a:t>Z= l</a:t>
            </a:r>
          </a:p>
          <a:p>
            <a:endParaRPr lang="en-US" sz="1400" i="1">
              <a:cs typeface="Arial" charset="0"/>
            </a:endParaRPr>
          </a:p>
        </p:txBody>
      </p:sp>
      <p:graphicFrame>
        <p:nvGraphicFramePr>
          <p:cNvPr id="5130" name="Object 10"/>
          <p:cNvGraphicFramePr>
            <a:graphicFrameLocks noChangeAspect="1"/>
          </p:cNvGraphicFramePr>
          <p:nvPr/>
        </p:nvGraphicFramePr>
        <p:xfrm>
          <a:off x="5435600" y="2781300"/>
          <a:ext cx="2089150" cy="409575"/>
        </p:xfrm>
        <a:graphic>
          <a:graphicData uri="http://schemas.openxmlformats.org/presentationml/2006/ole">
            <p:oleObj spid="_x0000_s5130" name="Equation" r:id="rId3" imgW="1015920" imgH="241200" progId="Equation.3">
              <p:embed/>
            </p:oleObj>
          </a:graphicData>
        </a:graphic>
      </p:graphicFrame>
      <p:sp>
        <p:nvSpPr>
          <p:cNvPr id="5131" name="Text Box 11"/>
          <p:cNvSpPr txBox="1">
            <a:spLocks noChangeArrowheads="1"/>
          </p:cNvSpPr>
          <p:nvPr/>
        </p:nvSpPr>
        <p:spPr bwMode="auto">
          <a:xfrm>
            <a:off x="7575550" y="2852738"/>
            <a:ext cx="460375" cy="304800"/>
          </a:xfrm>
          <a:prstGeom prst="rect">
            <a:avLst/>
          </a:prstGeom>
          <a:noFill/>
          <a:ln w="9525">
            <a:noFill/>
            <a:miter lim="800000"/>
            <a:headEnd/>
            <a:tailEnd/>
          </a:ln>
          <a:effectLst/>
        </p:spPr>
        <p:txBody>
          <a:bodyPr wrap="none">
            <a:spAutoFit/>
          </a:bodyPr>
          <a:lstStyle/>
          <a:p>
            <a:r>
              <a:rPr lang="en-US" sz="1400">
                <a:cs typeface="Arial" charset="0"/>
              </a:rPr>
              <a:t>mw</a:t>
            </a:r>
          </a:p>
        </p:txBody>
      </p:sp>
      <p:graphicFrame>
        <p:nvGraphicFramePr>
          <p:cNvPr id="5132" name="Object 12"/>
          <p:cNvGraphicFramePr>
            <a:graphicFrameLocks noChangeAspect="1"/>
          </p:cNvGraphicFramePr>
          <p:nvPr/>
        </p:nvGraphicFramePr>
        <p:xfrm>
          <a:off x="2700338" y="3500438"/>
          <a:ext cx="3168650" cy="782637"/>
        </p:xfrm>
        <a:graphic>
          <a:graphicData uri="http://schemas.openxmlformats.org/presentationml/2006/ole">
            <p:oleObj spid="_x0000_s5132" name="Equation" r:id="rId4" imgW="1066680" imgH="241200" progId="Equation.3">
              <p:embed/>
            </p:oleObj>
          </a:graphicData>
        </a:graphic>
      </p:graphicFrame>
      <p:sp>
        <p:nvSpPr>
          <p:cNvPr id="5133" name="Text Box 13"/>
          <p:cNvSpPr txBox="1">
            <a:spLocks noChangeArrowheads="1"/>
          </p:cNvSpPr>
          <p:nvPr/>
        </p:nvSpPr>
        <p:spPr bwMode="auto">
          <a:xfrm>
            <a:off x="7092950" y="3716338"/>
            <a:ext cx="641350" cy="366712"/>
          </a:xfrm>
          <a:prstGeom prst="rect">
            <a:avLst/>
          </a:prstGeom>
          <a:noFill/>
          <a:ln w="9525">
            <a:noFill/>
            <a:miter lim="800000"/>
            <a:headEnd/>
            <a:tailEnd/>
          </a:ln>
          <a:effectLst/>
        </p:spPr>
        <p:txBody>
          <a:bodyPr wrap="none">
            <a:spAutoFit/>
          </a:bodyPr>
          <a:lstStyle/>
          <a:p>
            <a:r>
              <a:rPr lang="en-US">
                <a:cs typeface="Arial" charset="0"/>
              </a:rPr>
              <a:t>[3-1]</a:t>
            </a:r>
          </a:p>
        </p:txBody>
      </p:sp>
      <p:graphicFrame>
        <p:nvGraphicFramePr>
          <p:cNvPr id="5134" name="Object 14"/>
          <p:cNvGraphicFramePr>
            <a:graphicFrameLocks noChangeAspect="1"/>
          </p:cNvGraphicFramePr>
          <p:nvPr/>
        </p:nvGraphicFramePr>
        <p:xfrm>
          <a:off x="2484438" y="4316413"/>
          <a:ext cx="431800" cy="481012"/>
        </p:xfrm>
        <a:graphic>
          <a:graphicData uri="http://schemas.openxmlformats.org/presentationml/2006/ole">
            <p:oleObj spid="_x0000_s5134" name="Equation" r:id="rId5" imgW="203040" imgH="241200" progId="Equation.3">
              <p:embed/>
            </p:oleObj>
          </a:graphicData>
        </a:graphic>
      </p:graphicFrame>
      <p:graphicFrame>
        <p:nvGraphicFramePr>
          <p:cNvPr id="5135" name="Object 15"/>
          <p:cNvGraphicFramePr>
            <a:graphicFrameLocks noChangeAspect="1"/>
          </p:cNvGraphicFramePr>
          <p:nvPr/>
        </p:nvGraphicFramePr>
        <p:xfrm>
          <a:off x="1476375" y="5445125"/>
          <a:ext cx="5327650" cy="804863"/>
        </p:xfrm>
        <a:graphic>
          <a:graphicData uri="http://schemas.openxmlformats.org/presentationml/2006/ole">
            <p:oleObj spid="_x0000_s5135" name="Equation" r:id="rId6" imgW="2743200" imgH="457200" progId="Equation.3">
              <p:embed/>
            </p:oleObj>
          </a:graphicData>
        </a:graphic>
      </p:graphicFrame>
      <p:sp>
        <p:nvSpPr>
          <p:cNvPr id="5136" name="Text Box 16"/>
          <p:cNvSpPr txBox="1">
            <a:spLocks noChangeArrowheads="1"/>
          </p:cNvSpPr>
          <p:nvPr/>
        </p:nvSpPr>
        <p:spPr bwMode="auto">
          <a:xfrm>
            <a:off x="7143750" y="5608638"/>
            <a:ext cx="641350" cy="366712"/>
          </a:xfrm>
          <a:prstGeom prst="rect">
            <a:avLst/>
          </a:prstGeom>
          <a:noFill/>
          <a:ln w="9525">
            <a:noFill/>
            <a:miter lim="800000"/>
            <a:headEnd/>
            <a:tailEnd/>
          </a:ln>
          <a:effectLst/>
        </p:spPr>
        <p:txBody>
          <a:bodyPr wrap="none">
            <a:spAutoFit/>
          </a:bodyPr>
          <a:lstStyle/>
          <a:p>
            <a:r>
              <a:rPr lang="en-US">
                <a:cs typeface="Arial" charset="0"/>
              </a:rPr>
              <a:t>[3-2]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15962"/>
          </a:xfrm>
        </p:spPr>
        <p:txBody>
          <a:bodyPr/>
          <a:lstStyle/>
          <a:p>
            <a:r>
              <a:rPr lang="en-CA" sz="3200">
                <a:solidFill>
                  <a:schemeClr val="accent2"/>
                </a:solidFill>
                <a:latin typeface="Times New Roman" pitchFamily="18" charset="0"/>
              </a:rPr>
              <a:t>Total Dispersion, zero Dispersion</a:t>
            </a:r>
          </a:p>
        </p:txBody>
      </p:sp>
      <p:pic>
        <p:nvPicPr>
          <p:cNvPr id="33795" name="Picture 3" descr="3-16"/>
          <p:cNvPicPr>
            <a:picLocks noChangeAspect="1" noChangeArrowheads="1"/>
          </p:cNvPicPr>
          <p:nvPr/>
        </p:nvPicPr>
        <p:blipFill>
          <a:blip r:embed="rId2"/>
          <a:srcRect/>
          <a:stretch>
            <a:fillRect/>
          </a:stretch>
        </p:blipFill>
        <p:spPr bwMode="auto">
          <a:xfrm>
            <a:off x="0" y="914400"/>
            <a:ext cx="9144000" cy="4165600"/>
          </a:xfrm>
          <a:prstGeom prst="rect">
            <a:avLst/>
          </a:prstGeom>
          <a:noFill/>
        </p:spPr>
      </p:pic>
      <p:sp>
        <p:nvSpPr>
          <p:cNvPr id="33796" name="Text Box 4"/>
          <p:cNvSpPr txBox="1">
            <a:spLocks noChangeArrowheads="1"/>
          </p:cNvSpPr>
          <p:nvPr/>
        </p:nvSpPr>
        <p:spPr bwMode="auto">
          <a:xfrm>
            <a:off x="2971800" y="6400800"/>
            <a:ext cx="3125788"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
        <p:nvSpPr>
          <p:cNvPr id="33797" name="Text Box 5"/>
          <p:cNvSpPr txBox="1">
            <a:spLocks noChangeArrowheads="1"/>
          </p:cNvSpPr>
          <p:nvPr/>
        </p:nvSpPr>
        <p:spPr bwMode="auto">
          <a:xfrm>
            <a:off x="441325" y="5192713"/>
            <a:ext cx="7305675" cy="942975"/>
          </a:xfrm>
          <a:prstGeom prst="rect">
            <a:avLst/>
          </a:prstGeom>
          <a:noFill/>
          <a:ln w="9525">
            <a:noFill/>
            <a:miter lim="800000"/>
            <a:headEnd/>
            <a:tailEnd/>
          </a:ln>
          <a:effectLst/>
        </p:spPr>
        <p:txBody>
          <a:bodyPr wrap="none">
            <a:spAutoFit/>
          </a:bodyPr>
          <a:lstStyle/>
          <a:p>
            <a:r>
              <a:rPr lang="en-CA" sz="1400">
                <a:latin typeface="Times New Roman" pitchFamily="18" charset="0"/>
                <a:cs typeface="Arial" charset="0"/>
              </a:rPr>
              <a:t>Fact 1) Minimum distortion at wavelength about 1300 nm for single mode silica fiber.</a:t>
            </a:r>
          </a:p>
          <a:p>
            <a:r>
              <a:rPr lang="en-CA" sz="1400">
                <a:latin typeface="Times New Roman" pitchFamily="18" charset="0"/>
                <a:cs typeface="Arial" charset="0"/>
              </a:rPr>
              <a:t>Fact 2) Minimum attenuation is at 1550 nm for sinlge mode silica fiber. </a:t>
            </a:r>
          </a:p>
          <a:p>
            <a:r>
              <a:rPr lang="en-CA" sz="1400">
                <a:latin typeface="Times New Roman" pitchFamily="18" charset="0"/>
                <a:cs typeface="Arial" charset="0"/>
              </a:rPr>
              <a:t>Strategy: shifting the zero-dispersion to longer wavelength for minimum attenuation and dispersion.</a:t>
            </a:r>
          </a:p>
          <a:p>
            <a:endParaRPr lang="en-CA" sz="1400">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563562"/>
          </a:xfrm>
        </p:spPr>
        <p:txBody>
          <a:bodyPr/>
          <a:lstStyle/>
          <a:p>
            <a:r>
              <a:rPr lang="en-CA" sz="3200">
                <a:solidFill>
                  <a:schemeClr val="accent2"/>
                </a:solidFill>
                <a:latin typeface="Times New Roman" pitchFamily="18" charset="0"/>
              </a:rPr>
              <a:t>Optimum single mode fiber &amp; distortion/attenuation characteristics</a:t>
            </a:r>
          </a:p>
        </p:txBody>
      </p:sp>
      <p:sp>
        <p:nvSpPr>
          <p:cNvPr id="34819" name="Rectangle 3"/>
          <p:cNvSpPr>
            <a:spLocks noGrp="1" noChangeArrowheads="1"/>
          </p:cNvSpPr>
          <p:nvPr>
            <p:ph type="body" idx="1"/>
          </p:nvPr>
        </p:nvSpPr>
        <p:spPr>
          <a:xfrm>
            <a:off x="457200" y="1219200"/>
            <a:ext cx="8229600" cy="4906963"/>
          </a:xfrm>
        </p:spPr>
        <p:txBody>
          <a:bodyPr/>
          <a:lstStyle/>
          <a:p>
            <a:pPr>
              <a:spcBef>
                <a:spcPct val="0"/>
              </a:spcBef>
              <a:buFontTx/>
              <a:buNone/>
            </a:pPr>
            <a:r>
              <a:rPr lang="en-CA" sz="2000" dirty="0">
                <a:latin typeface="Times New Roman" pitchFamily="18" charset="0"/>
              </a:rPr>
              <a:t>Fact 1) Minimum distortion at wavelength about 1300 nm for single mode silica </a:t>
            </a:r>
            <a:r>
              <a:rPr lang="en-CA" sz="2000" dirty="0" err="1">
                <a:latin typeface="Times New Roman" pitchFamily="18" charset="0"/>
              </a:rPr>
              <a:t>fiber</a:t>
            </a:r>
            <a:r>
              <a:rPr lang="en-CA" sz="2000" dirty="0">
                <a:latin typeface="Times New Roman" pitchFamily="18" charset="0"/>
              </a:rPr>
              <a:t>.</a:t>
            </a:r>
          </a:p>
          <a:p>
            <a:pPr>
              <a:spcBef>
                <a:spcPct val="0"/>
              </a:spcBef>
              <a:buFontTx/>
              <a:buNone/>
            </a:pPr>
            <a:r>
              <a:rPr lang="en-CA" sz="2000" dirty="0">
                <a:latin typeface="Times New Roman" pitchFamily="18" charset="0"/>
              </a:rPr>
              <a:t>Fact 2) Minimum attenuation is at 1550 nm for </a:t>
            </a:r>
            <a:r>
              <a:rPr lang="en-CA" sz="2000" dirty="0" smtClean="0">
                <a:latin typeface="Times New Roman" pitchFamily="18" charset="0"/>
              </a:rPr>
              <a:t>single </a:t>
            </a:r>
            <a:r>
              <a:rPr lang="en-CA" sz="2000" dirty="0">
                <a:latin typeface="Times New Roman" pitchFamily="18" charset="0"/>
              </a:rPr>
              <a:t>mode silica </a:t>
            </a:r>
            <a:r>
              <a:rPr lang="en-CA" sz="2000" dirty="0" err="1">
                <a:latin typeface="Times New Roman" pitchFamily="18" charset="0"/>
              </a:rPr>
              <a:t>fiber</a:t>
            </a:r>
            <a:r>
              <a:rPr lang="en-CA" sz="2000" dirty="0">
                <a:latin typeface="Times New Roman" pitchFamily="18" charset="0"/>
              </a:rPr>
              <a:t>. </a:t>
            </a:r>
          </a:p>
          <a:p>
            <a:pPr>
              <a:spcBef>
                <a:spcPct val="0"/>
              </a:spcBef>
              <a:buFontTx/>
              <a:buNone/>
            </a:pPr>
            <a:r>
              <a:rPr lang="en-CA" sz="2000" dirty="0">
                <a:solidFill>
                  <a:schemeClr val="accent2"/>
                </a:solidFill>
                <a:latin typeface="Times New Roman" pitchFamily="18" charset="0"/>
              </a:rPr>
              <a:t>Strategy</a:t>
            </a:r>
            <a:r>
              <a:rPr lang="en-CA" sz="2000" dirty="0">
                <a:latin typeface="Times New Roman" pitchFamily="18" charset="0"/>
              </a:rPr>
              <a:t>: shifting the zero-dispersion to longer wavelength for minimum attenuation and dispersion by Modifying waveguide dispersion by  changing from a simple step-index core profile to more complicated profiles. There are four major categories to do that:</a:t>
            </a:r>
          </a:p>
          <a:p>
            <a:pPr>
              <a:spcBef>
                <a:spcPct val="0"/>
              </a:spcBef>
              <a:buFontTx/>
              <a:buNone/>
            </a:pPr>
            <a:r>
              <a:rPr lang="en-CA" sz="2000" dirty="0">
                <a:latin typeface="Times New Roman" pitchFamily="18" charset="0"/>
              </a:rPr>
              <a:t>1- 1300 nm optimized single mode step-</a:t>
            </a:r>
            <a:r>
              <a:rPr lang="en-CA" sz="2000" dirty="0" err="1">
                <a:latin typeface="Times New Roman" pitchFamily="18" charset="0"/>
              </a:rPr>
              <a:t>fibers</a:t>
            </a:r>
            <a:r>
              <a:rPr lang="en-CA" sz="2000" dirty="0">
                <a:latin typeface="Times New Roman" pitchFamily="18" charset="0"/>
              </a:rPr>
              <a:t>: matched cladding (mode diameter 9.6 micrometer) and depressed-cladding (mode diameter about 9 micrometer)</a:t>
            </a:r>
          </a:p>
          <a:p>
            <a:pPr>
              <a:spcBef>
                <a:spcPct val="0"/>
              </a:spcBef>
              <a:buFontTx/>
              <a:buNone/>
            </a:pPr>
            <a:r>
              <a:rPr lang="en-CA" sz="2000" dirty="0">
                <a:latin typeface="Times New Roman" pitchFamily="18" charset="0"/>
              </a:rPr>
              <a:t>2- Dispersion shifted </a:t>
            </a:r>
            <a:r>
              <a:rPr lang="en-CA" sz="2000" dirty="0" err="1">
                <a:latin typeface="Times New Roman" pitchFamily="18" charset="0"/>
              </a:rPr>
              <a:t>fibers</a:t>
            </a:r>
            <a:r>
              <a:rPr lang="en-CA" sz="2000" dirty="0">
                <a:latin typeface="Times New Roman" pitchFamily="18" charset="0"/>
              </a:rPr>
              <a:t>.</a:t>
            </a:r>
          </a:p>
          <a:p>
            <a:pPr>
              <a:spcBef>
                <a:spcPct val="0"/>
              </a:spcBef>
              <a:buFontTx/>
              <a:buNone/>
            </a:pPr>
            <a:r>
              <a:rPr lang="en-CA" sz="2000" dirty="0">
                <a:latin typeface="Times New Roman" pitchFamily="18" charset="0"/>
              </a:rPr>
              <a:t>3- Dispersion-flattened </a:t>
            </a:r>
            <a:r>
              <a:rPr lang="en-CA" sz="2000" dirty="0" err="1">
                <a:latin typeface="Times New Roman" pitchFamily="18" charset="0"/>
              </a:rPr>
              <a:t>fibers</a:t>
            </a:r>
            <a:r>
              <a:rPr lang="en-CA" sz="2000" dirty="0">
                <a:latin typeface="Times New Roman" pitchFamily="18" charset="0"/>
              </a:rPr>
              <a:t>.</a:t>
            </a:r>
          </a:p>
          <a:p>
            <a:pPr>
              <a:spcBef>
                <a:spcPct val="0"/>
              </a:spcBef>
              <a:buFontTx/>
              <a:buNone/>
            </a:pPr>
            <a:r>
              <a:rPr lang="en-CA" sz="2000" dirty="0">
                <a:latin typeface="Times New Roman" pitchFamily="18" charset="0"/>
              </a:rPr>
              <a:t>4- Large-effective area (LEA) </a:t>
            </a:r>
            <a:r>
              <a:rPr lang="en-CA" sz="2000" dirty="0" err="1">
                <a:latin typeface="Times New Roman" pitchFamily="18" charset="0"/>
              </a:rPr>
              <a:t>fibers</a:t>
            </a:r>
            <a:r>
              <a:rPr lang="en-CA" sz="2000" dirty="0">
                <a:latin typeface="Times New Roman" pitchFamily="18" charset="0"/>
              </a:rPr>
              <a:t> (less nonlinearities for </a:t>
            </a:r>
            <a:r>
              <a:rPr lang="en-CA" sz="2000" dirty="0" err="1">
                <a:latin typeface="Times New Roman" pitchFamily="18" charset="0"/>
              </a:rPr>
              <a:t>fiber</a:t>
            </a:r>
            <a:r>
              <a:rPr lang="en-CA" sz="2000" dirty="0">
                <a:latin typeface="Times New Roman" pitchFamily="18" charset="0"/>
              </a:rPr>
              <a:t> optical amplifier applications, effective cross section areas are typically greater than 100       ).</a:t>
            </a:r>
          </a:p>
          <a:p>
            <a:pPr>
              <a:spcBef>
                <a:spcPct val="0"/>
              </a:spcBef>
              <a:buFontTx/>
              <a:buNone/>
            </a:pPr>
            <a:endParaRPr lang="en-CA" sz="2000" dirty="0">
              <a:latin typeface="Times New Roman" pitchFamily="18" charset="0"/>
            </a:endParaRPr>
          </a:p>
        </p:txBody>
      </p:sp>
      <p:graphicFrame>
        <p:nvGraphicFramePr>
          <p:cNvPr id="34820" name="Object 4"/>
          <p:cNvGraphicFramePr>
            <a:graphicFrameLocks noChangeAspect="1"/>
          </p:cNvGraphicFramePr>
          <p:nvPr/>
        </p:nvGraphicFramePr>
        <p:xfrm>
          <a:off x="4514850" y="3321050"/>
          <a:ext cx="114300" cy="215900"/>
        </p:xfrm>
        <a:graphic>
          <a:graphicData uri="http://schemas.openxmlformats.org/presentationml/2006/ole">
            <p:oleObj spid="_x0000_s34820" name="Equation" r:id="rId3" imgW="114120" imgH="215640" progId="Equation.3">
              <p:embed/>
            </p:oleObj>
          </a:graphicData>
        </a:graphic>
      </p:graphicFrame>
      <p:graphicFrame>
        <p:nvGraphicFramePr>
          <p:cNvPr id="34821" name="Object 5"/>
          <p:cNvGraphicFramePr>
            <a:graphicFrameLocks noChangeAspect="1"/>
          </p:cNvGraphicFramePr>
          <p:nvPr/>
        </p:nvGraphicFramePr>
        <p:xfrm>
          <a:off x="1752600" y="5538788"/>
          <a:ext cx="457200" cy="328612"/>
        </p:xfrm>
        <a:graphic>
          <a:graphicData uri="http://schemas.openxmlformats.org/presentationml/2006/ole">
            <p:oleObj spid="_x0000_s34821" name="Equation" r:id="rId4" imgW="317160" imgH="22860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3-22"/>
          <p:cNvPicPr>
            <a:picLocks noChangeAspect="1" noChangeArrowheads="1"/>
          </p:cNvPicPr>
          <p:nvPr/>
        </p:nvPicPr>
        <p:blipFill>
          <a:blip r:embed="rId2"/>
          <a:srcRect/>
          <a:stretch>
            <a:fillRect/>
          </a:stretch>
        </p:blipFill>
        <p:spPr bwMode="auto">
          <a:xfrm>
            <a:off x="2057400" y="0"/>
            <a:ext cx="4805363"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524000" y="457200"/>
            <a:ext cx="6300788" cy="5649913"/>
          </a:xfrm>
          <a:prstGeom prst="rect">
            <a:avLst/>
          </a:prstGeom>
          <a:noFill/>
          <a:ln w="9525">
            <a:noFill/>
            <a:miter lim="800000"/>
            <a:headEnd/>
            <a:tailEnd/>
          </a:ln>
        </p:spPr>
      </p:pic>
      <p:sp>
        <p:nvSpPr>
          <p:cNvPr id="36867" name="Text Box 3"/>
          <p:cNvSpPr txBox="1">
            <a:spLocks noChangeArrowheads="1"/>
          </p:cNvSpPr>
          <p:nvPr/>
        </p:nvSpPr>
        <p:spPr bwMode="auto">
          <a:xfrm>
            <a:off x="2971800" y="6400800"/>
            <a:ext cx="3125788"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
        <p:nvSpPr>
          <p:cNvPr id="36868" name="Text Box 4"/>
          <p:cNvSpPr txBox="1">
            <a:spLocks noChangeArrowheads="1"/>
          </p:cNvSpPr>
          <p:nvPr/>
        </p:nvSpPr>
        <p:spPr bwMode="auto">
          <a:xfrm>
            <a:off x="2057400" y="0"/>
            <a:ext cx="3694113" cy="457200"/>
          </a:xfrm>
          <a:prstGeom prst="rect">
            <a:avLst/>
          </a:prstGeom>
          <a:noFill/>
          <a:ln w="9525">
            <a:noFill/>
            <a:miter lim="800000"/>
            <a:headEnd/>
            <a:tailEnd/>
          </a:ln>
          <a:effectLst/>
        </p:spPr>
        <p:txBody>
          <a:bodyPr wrap="none">
            <a:spAutoFit/>
          </a:bodyPr>
          <a:lstStyle/>
          <a:p>
            <a:r>
              <a:rPr lang="en-CA" sz="2400">
                <a:solidFill>
                  <a:schemeClr val="accent2"/>
                </a:solidFill>
                <a:latin typeface="Times New Roman" pitchFamily="18" charset="0"/>
                <a:cs typeface="Arial" charset="0"/>
              </a:rPr>
              <a:t>Single mode fiber dispersion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533400" y="609600"/>
            <a:ext cx="7772400" cy="5519738"/>
          </a:xfrm>
          <a:prstGeom prst="rect">
            <a:avLst/>
          </a:prstGeom>
          <a:noFill/>
          <a:ln w="9525">
            <a:noFill/>
            <a:miter lim="800000"/>
            <a:headEnd/>
            <a:tailEnd/>
          </a:ln>
        </p:spPr>
      </p:pic>
      <p:sp>
        <p:nvSpPr>
          <p:cNvPr id="37891" name="Text Box 3"/>
          <p:cNvSpPr txBox="1">
            <a:spLocks noChangeArrowheads="1"/>
          </p:cNvSpPr>
          <p:nvPr/>
        </p:nvSpPr>
        <p:spPr bwMode="auto">
          <a:xfrm>
            <a:off x="2971800" y="6400800"/>
            <a:ext cx="3125788"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
        <p:nvSpPr>
          <p:cNvPr id="37892" name="Text Box 4"/>
          <p:cNvSpPr txBox="1">
            <a:spLocks noChangeArrowheads="1"/>
          </p:cNvSpPr>
          <p:nvPr/>
        </p:nvSpPr>
        <p:spPr bwMode="auto">
          <a:xfrm>
            <a:off x="4098925" y="193675"/>
            <a:ext cx="3694113" cy="457200"/>
          </a:xfrm>
          <a:prstGeom prst="rect">
            <a:avLst/>
          </a:prstGeom>
          <a:noFill/>
          <a:ln w="9525">
            <a:noFill/>
            <a:miter lim="800000"/>
            <a:headEnd/>
            <a:tailEnd/>
          </a:ln>
          <a:effectLst/>
        </p:spPr>
        <p:txBody>
          <a:bodyPr wrap="none">
            <a:spAutoFit/>
          </a:bodyPr>
          <a:lstStyle/>
          <a:p>
            <a:r>
              <a:rPr lang="en-CA" sz="2400">
                <a:solidFill>
                  <a:schemeClr val="accent2"/>
                </a:solidFill>
                <a:latin typeface="Times New Roman" pitchFamily="18" charset="0"/>
                <a:cs typeface="Arial" charset="0"/>
              </a:rPr>
              <a:t>Single mode fiber dispersion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CA" sz="3200">
                <a:solidFill>
                  <a:schemeClr val="accent2"/>
                </a:solidFill>
                <a:latin typeface="Times New Roman" pitchFamily="18" charset="0"/>
              </a:rPr>
              <a:t>Single mode Cut-off wavelength &amp; Dispersion</a:t>
            </a:r>
          </a:p>
        </p:txBody>
      </p:sp>
      <p:sp>
        <p:nvSpPr>
          <p:cNvPr id="38915" name="Rectangle 3"/>
          <p:cNvSpPr>
            <a:spLocks noGrp="1" noChangeArrowheads="1"/>
          </p:cNvSpPr>
          <p:nvPr>
            <p:ph type="body" idx="1"/>
          </p:nvPr>
        </p:nvSpPr>
        <p:spPr>
          <a:xfrm>
            <a:off x="457200" y="1600200"/>
            <a:ext cx="8229600" cy="4876800"/>
          </a:xfrm>
        </p:spPr>
        <p:txBody>
          <a:bodyPr/>
          <a:lstStyle/>
          <a:p>
            <a:r>
              <a:rPr lang="en-CA" sz="2000">
                <a:latin typeface="Times New Roman" pitchFamily="18" charset="0"/>
              </a:rPr>
              <a:t>Fundamental mode is                        with V=2.405 and                                 </a:t>
            </a:r>
          </a:p>
          <a:p>
            <a:r>
              <a:rPr lang="en-CA" sz="2000">
                <a:latin typeface="Times New Roman" pitchFamily="18" charset="0"/>
              </a:rPr>
              <a:t>Dispersion:</a:t>
            </a: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r>
              <a:rPr lang="en-CA" sz="2000">
                <a:latin typeface="Times New Roman" pitchFamily="18" charset="0"/>
              </a:rPr>
              <a:t>For non-dispersion-shifted fibers (1270 nm – 1340 nm)</a:t>
            </a:r>
          </a:p>
          <a:p>
            <a:r>
              <a:rPr lang="en-CA" sz="2000">
                <a:latin typeface="Times New Roman" pitchFamily="18" charset="0"/>
              </a:rPr>
              <a:t>For dispersion shifted fibers (1500 nm- 1600 nm)</a:t>
            </a:r>
          </a:p>
        </p:txBody>
      </p:sp>
      <p:graphicFrame>
        <p:nvGraphicFramePr>
          <p:cNvPr id="38916" name="Object 4"/>
          <p:cNvGraphicFramePr>
            <a:graphicFrameLocks noChangeAspect="1"/>
          </p:cNvGraphicFramePr>
          <p:nvPr/>
        </p:nvGraphicFramePr>
        <p:xfrm>
          <a:off x="3124200" y="1600200"/>
          <a:ext cx="1447800" cy="400050"/>
        </p:xfrm>
        <a:graphic>
          <a:graphicData uri="http://schemas.openxmlformats.org/presentationml/2006/ole">
            <p:oleObj spid="_x0000_s38916" name="Equation" r:id="rId3" imgW="825480" imgH="228600" progId="Equation.3">
              <p:embed/>
            </p:oleObj>
          </a:graphicData>
        </a:graphic>
      </p:graphicFrame>
      <p:graphicFrame>
        <p:nvGraphicFramePr>
          <p:cNvPr id="38917" name="Object 5"/>
          <p:cNvGraphicFramePr>
            <a:graphicFrameLocks noChangeAspect="1"/>
          </p:cNvGraphicFramePr>
          <p:nvPr/>
        </p:nvGraphicFramePr>
        <p:xfrm>
          <a:off x="6477000" y="1500188"/>
          <a:ext cx="2514600" cy="633412"/>
        </p:xfrm>
        <a:graphic>
          <a:graphicData uri="http://schemas.openxmlformats.org/presentationml/2006/ole">
            <p:oleObj spid="_x0000_s38917" name="Equation" r:id="rId4" imgW="1231560" imgH="393480" progId="Equation.3">
              <p:embed/>
            </p:oleObj>
          </a:graphicData>
        </a:graphic>
      </p:graphicFrame>
      <p:sp>
        <p:nvSpPr>
          <p:cNvPr id="38918" name="Text Box 6"/>
          <p:cNvSpPr txBox="1">
            <a:spLocks noChangeArrowheads="1"/>
          </p:cNvSpPr>
          <p:nvPr/>
        </p:nvSpPr>
        <p:spPr bwMode="auto">
          <a:xfrm>
            <a:off x="8061325" y="1992313"/>
            <a:ext cx="636588" cy="304800"/>
          </a:xfrm>
          <a:prstGeom prst="rect">
            <a:avLst/>
          </a:prstGeom>
          <a:noFill/>
          <a:ln w="9525">
            <a:noFill/>
            <a:miter lim="800000"/>
            <a:headEnd/>
            <a:tailEnd/>
          </a:ln>
          <a:effectLst/>
        </p:spPr>
        <p:txBody>
          <a:bodyPr wrap="none">
            <a:spAutoFit/>
          </a:bodyPr>
          <a:lstStyle/>
          <a:p>
            <a:r>
              <a:rPr lang="en-CA" sz="1400">
                <a:cs typeface="Arial" charset="0"/>
              </a:rPr>
              <a:t>[3-30]</a:t>
            </a:r>
          </a:p>
        </p:txBody>
      </p:sp>
      <p:graphicFrame>
        <p:nvGraphicFramePr>
          <p:cNvPr id="38919" name="Object 7"/>
          <p:cNvGraphicFramePr>
            <a:graphicFrameLocks noChangeAspect="1"/>
          </p:cNvGraphicFramePr>
          <p:nvPr/>
        </p:nvGraphicFramePr>
        <p:xfrm>
          <a:off x="1981200" y="2465388"/>
          <a:ext cx="4006850" cy="1327150"/>
        </p:xfrm>
        <a:graphic>
          <a:graphicData uri="http://schemas.openxmlformats.org/presentationml/2006/ole">
            <p:oleObj spid="_x0000_s38919" name="Equation" r:id="rId5" imgW="1917360" imgH="634680" progId="Equation.3">
              <p:embed/>
            </p:oleObj>
          </a:graphicData>
        </a:graphic>
      </p:graphicFrame>
      <p:sp>
        <p:nvSpPr>
          <p:cNvPr id="38920" name="Text Box 8"/>
          <p:cNvSpPr txBox="1">
            <a:spLocks noChangeArrowheads="1"/>
          </p:cNvSpPr>
          <p:nvPr/>
        </p:nvSpPr>
        <p:spPr bwMode="auto">
          <a:xfrm>
            <a:off x="7908925" y="2754313"/>
            <a:ext cx="636588" cy="304800"/>
          </a:xfrm>
          <a:prstGeom prst="rect">
            <a:avLst/>
          </a:prstGeom>
          <a:noFill/>
          <a:ln w="9525">
            <a:noFill/>
            <a:miter lim="800000"/>
            <a:headEnd/>
            <a:tailEnd/>
          </a:ln>
          <a:effectLst/>
        </p:spPr>
        <p:txBody>
          <a:bodyPr wrap="none">
            <a:spAutoFit/>
          </a:bodyPr>
          <a:lstStyle/>
          <a:p>
            <a:r>
              <a:rPr lang="en-CA" sz="1400">
                <a:cs typeface="Arial" charset="0"/>
              </a:rPr>
              <a:t>[3-31]</a:t>
            </a:r>
          </a:p>
        </p:txBody>
      </p:sp>
      <p:sp>
        <p:nvSpPr>
          <p:cNvPr id="38921" name="Text Box 9"/>
          <p:cNvSpPr txBox="1">
            <a:spLocks noChangeArrowheads="1"/>
          </p:cNvSpPr>
          <p:nvPr/>
        </p:nvSpPr>
        <p:spPr bwMode="auto">
          <a:xfrm>
            <a:off x="7908925" y="3363913"/>
            <a:ext cx="636588" cy="304800"/>
          </a:xfrm>
          <a:prstGeom prst="rect">
            <a:avLst/>
          </a:prstGeom>
          <a:noFill/>
          <a:ln w="9525">
            <a:noFill/>
            <a:miter lim="800000"/>
            <a:headEnd/>
            <a:tailEnd/>
          </a:ln>
          <a:effectLst/>
        </p:spPr>
        <p:txBody>
          <a:bodyPr wrap="none">
            <a:spAutoFit/>
          </a:bodyPr>
          <a:lstStyle/>
          <a:p>
            <a:r>
              <a:rPr lang="en-CA" sz="1400">
                <a:cs typeface="Arial" charset="0"/>
              </a:rPr>
              <a:t>[3-32]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CA" sz="3200">
                <a:latin typeface="Times New Roman" pitchFamily="18" charset="0"/>
              </a:rPr>
              <a:t>Dispersion for non-dispersion-shifted fibers </a:t>
            </a:r>
            <a:br>
              <a:rPr lang="en-CA" sz="3200">
                <a:latin typeface="Times New Roman" pitchFamily="18" charset="0"/>
              </a:rPr>
            </a:br>
            <a:r>
              <a:rPr lang="en-CA" sz="3200">
                <a:latin typeface="Times New Roman" pitchFamily="18" charset="0"/>
              </a:rPr>
              <a:t>(1270 nm – 1340 nm)</a:t>
            </a:r>
            <a:br>
              <a:rPr lang="en-CA" sz="3200">
                <a:latin typeface="Times New Roman" pitchFamily="18" charset="0"/>
              </a:rPr>
            </a:br>
            <a:endParaRPr lang="en-CA" sz="3200">
              <a:latin typeface="Times New Roman" pitchFamily="18" charset="0"/>
            </a:endParaRPr>
          </a:p>
        </p:txBody>
      </p:sp>
      <p:sp>
        <p:nvSpPr>
          <p:cNvPr id="39939" name="Rectangle 3"/>
          <p:cNvSpPr>
            <a:spLocks noGrp="1" noChangeArrowheads="1"/>
          </p:cNvSpPr>
          <p:nvPr>
            <p:ph type="body" idx="1"/>
          </p:nvPr>
        </p:nvSpPr>
        <p:spPr>
          <a:xfrm>
            <a:off x="457200" y="1295400"/>
            <a:ext cx="8229600" cy="4830763"/>
          </a:xfrm>
        </p:spPr>
        <p:txBody>
          <a:bodyPr/>
          <a:lstStyle/>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r>
              <a:rPr lang="en-CA" sz="2000">
                <a:latin typeface="Times New Roman" pitchFamily="18" charset="0"/>
              </a:rPr>
              <a:t>   is relative delay minimum at the zero-dispersion wavelength         , and       is the value of the dispersion slope in                     .</a:t>
            </a:r>
          </a:p>
        </p:txBody>
      </p:sp>
      <p:graphicFrame>
        <p:nvGraphicFramePr>
          <p:cNvPr id="39940" name="Object 4"/>
          <p:cNvGraphicFramePr>
            <a:graphicFrameLocks noChangeAspect="1"/>
          </p:cNvGraphicFramePr>
          <p:nvPr/>
        </p:nvGraphicFramePr>
        <p:xfrm>
          <a:off x="2667000" y="1295400"/>
          <a:ext cx="3282950" cy="922338"/>
        </p:xfrm>
        <a:graphic>
          <a:graphicData uri="http://schemas.openxmlformats.org/presentationml/2006/ole">
            <p:oleObj spid="_x0000_s39940" name="Equation" r:id="rId3" imgW="1536480" imgH="431640" progId="Equation.3">
              <p:embed/>
            </p:oleObj>
          </a:graphicData>
        </a:graphic>
      </p:graphicFrame>
      <p:graphicFrame>
        <p:nvGraphicFramePr>
          <p:cNvPr id="39941" name="Object 5"/>
          <p:cNvGraphicFramePr>
            <a:graphicFrameLocks noChangeAspect="1"/>
          </p:cNvGraphicFramePr>
          <p:nvPr/>
        </p:nvGraphicFramePr>
        <p:xfrm>
          <a:off x="728663" y="2324100"/>
          <a:ext cx="357187" cy="495300"/>
        </p:xfrm>
        <a:graphic>
          <a:graphicData uri="http://schemas.openxmlformats.org/presentationml/2006/ole">
            <p:oleObj spid="_x0000_s39941" name="Equation" r:id="rId4" imgW="164880" imgH="228600" progId="Equation.3">
              <p:embed/>
            </p:oleObj>
          </a:graphicData>
        </a:graphic>
      </p:graphicFrame>
      <p:graphicFrame>
        <p:nvGraphicFramePr>
          <p:cNvPr id="39942" name="Object 6"/>
          <p:cNvGraphicFramePr>
            <a:graphicFrameLocks noChangeAspect="1"/>
          </p:cNvGraphicFramePr>
          <p:nvPr/>
        </p:nvGraphicFramePr>
        <p:xfrm>
          <a:off x="7239000" y="2400300"/>
          <a:ext cx="327025" cy="419100"/>
        </p:xfrm>
        <a:graphic>
          <a:graphicData uri="http://schemas.openxmlformats.org/presentationml/2006/ole">
            <p:oleObj spid="_x0000_s39942" name="Equation" r:id="rId5" imgW="177480" imgH="228600" progId="Equation.3">
              <p:embed/>
            </p:oleObj>
          </a:graphicData>
        </a:graphic>
      </p:graphicFrame>
      <p:graphicFrame>
        <p:nvGraphicFramePr>
          <p:cNvPr id="39943" name="Object 7"/>
          <p:cNvGraphicFramePr>
            <a:graphicFrameLocks noChangeAspect="1"/>
          </p:cNvGraphicFramePr>
          <p:nvPr/>
        </p:nvGraphicFramePr>
        <p:xfrm>
          <a:off x="8305800" y="2362200"/>
          <a:ext cx="385763" cy="495300"/>
        </p:xfrm>
        <a:graphic>
          <a:graphicData uri="http://schemas.openxmlformats.org/presentationml/2006/ole">
            <p:oleObj spid="_x0000_s39943" name="Equation" r:id="rId6" imgW="177480" imgH="228600" progId="Equation.3">
              <p:embed/>
            </p:oleObj>
          </a:graphicData>
        </a:graphic>
      </p:graphicFrame>
      <p:graphicFrame>
        <p:nvGraphicFramePr>
          <p:cNvPr id="39944" name="Object 8"/>
          <p:cNvGraphicFramePr>
            <a:graphicFrameLocks noChangeAspect="1"/>
          </p:cNvGraphicFramePr>
          <p:nvPr/>
        </p:nvGraphicFramePr>
        <p:xfrm>
          <a:off x="4724400" y="2667000"/>
          <a:ext cx="1397000" cy="393700"/>
        </p:xfrm>
        <a:graphic>
          <a:graphicData uri="http://schemas.openxmlformats.org/presentationml/2006/ole">
            <p:oleObj spid="_x0000_s39944" name="Equation" r:id="rId7" imgW="812520" imgH="228600" progId="Equation.3">
              <p:embed/>
            </p:oleObj>
          </a:graphicData>
        </a:graphic>
      </p:graphicFrame>
      <p:graphicFrame>
        <p:nvGraphicFramePr>
          <p:cNvPr id="39945" name="Object 9"/>
          <p:cNvGraphicFramePr>
            <a:graphicFrameLocks noChangeAspect="1"/>
          </p:cNvGraphicFramePr>
          <p:nvPr/>
        </p:nvGraphicFramePr>
        <p:xfrm>
          <a:off x="3048000" y="3429000"/>
          <a:ext cx="2349500" cy="862013"/>
        </p:xfrm>
        <a:graphic>
          <a:graphicData uri="http://schemas.openxmlformats.org/presentationml/2006/ole">
            <p:oleObj spid="_x0000_s39945" name="Equation" r:id="rId8" imgW="1282680" imgH="469800" progId="Equation.3">
              <p:embed/>
            </p:oleObj>
          </a:graphicData>
        </a:graphic>
      </p:graphicFrame>
      <p:sp>
        <p:nvSpPr>
          <p:cNvPr id="39946" name="Text Box 10"/>
          <p:cNvSpPr txBox="1">
            <a:spLocks noChangeArrowheads="1"/>
          </p:cNvSpPr>
          <p:nvPr/>
        </p:nvSpPr>
        <p:spPr bwMode="auto">
          <a:xfrm>
            <a:off x="7756525" y="1611313"/>
            <a:ext cx="636588" cy="304800"/>
          </a:xfrm>
          <a:prstGeom prst="rect">
            <a:avLst/>
          </a:prstGeom>
          <a:noFill/>
          <a:ln w="9525">
            <a:noFill/>
            <a:miter lim="800000"/>
            <a:headEnd/>
            <a:tailEnd/>
          </a:ln>
          <a:effectLst/>
        </p:spPr>
        <p:txBody>
          <a:bodyPr wrap="none">
            <a:spAutoFit/>
          </a:bodyPr>
          <a:lstStyle/>
          <a:p>
            <a:r>
              <a:rPr lang="en-CA" sz="1400">
                <a:cs typeface="Arial" charset="0"/>
              </a:rPr>
              <a:t>[3-33]</a:t>
            </a:r>
          </a:p>
        </p:txBody>
      </p:sp>
      <p:sp>
        <p:nvSpPr>
          <p:cNvPr id="39947" name="Text Box 11"/>
          <p:cNvSpPr txBox="1">
            <a:spLocks noChangeArrowheads="1"/>
          </p:cNvSpPr>
          <p:nvPr/>
        </p:nvSpPr>
        <p:spPr bwMode="auto">
          <a:xfrm>
            <a:off x="7604125" y="3592513"/>
            <a:ext cx="636588" cy="304800"/>
          </a:xfrm>
          <a:prstGeom prst="rect">
            <a:avLst/>
          </a:prstGeom>
          <a:noFill/>
          <a:ln w="9525">
            <a:noFill/>
            <a:miter lim="800000"/>
            <a:headEnd/>
            <a:tailEnd/>
          </a:ln>
          <a:effectLst/>
        </p:spPr>
        <p:txBody>
          <a:bodyPr wrap="none">
            <a:spAutoFit/>
          </a:bodyPr>
          <a:lstStyle/>
          <a:p>
            <a:r>
              <a:rPr lang="en-CA" sz="1400">
                <a:cs typeface="Arial" charset="0"/>
              </a:rPr>
              <a:t>[3-34]</a:t>
            </a:r>
          </a:p>
        </p:txBody>
      </p:sp>
      <p:graphicFrame>
        <p:nvGraphicFramePr>
          <p:cNvPr id="39948" name="Object 12"/>
          <p:cNvGraphicFramePr>
            <a:graphicFrameLocks noChangeAspect="1"/>
          </p:cNvGraphicFramePr>
          <p:nvPr/>
        </p:nvGraphicFramePr>
        <p:xfrm>
          <a:off x="2514600" y="4572000"/>
          <a:ext cx="3416300" cy="1028700"/>
        </p:xfrm>
        <a:graphic>
          <a:graphicData uri="http://schemas.openxmlformats.org/presentationml/2006/ole">
            <p:oleObj spid="_x0000_s39948" name="Equation" r:id="rId9" imgW="1434960" imgH="431640" progId="Equation.3">
              <p:embed/>
            </p:oleObj>
          </a:graphicData>
        </a:graphic>
      </p:graphicFrame>
      <p:sp>
        <p:nvSpPr>
          <p:cNvPr id="39949" name="Text Box 13"/>
          <p:cNvSpPr txBox="1">
            <a:spLocks noChangeArrowheads="1"/>
          </p:cNvSpPr>
          <p:nvPr/>
        </p:nvSpPr>
        <p:spPr bwMode="auto">
          <a:xfrm>
            <a:off x="7604125" y="4964113"/>
            <a:ext cx="636588" cy="304800"/>
          </a:xfrm>
          <a:prstGeom prst="rect">
            <a:avLst/>
          </a:prstGeom>
          <a:noFill/>
          <a:ln w="9525">
            <a:noFill/>
            <a:miter lim="800000"/>
            <a:headEnd/>
            <a:tailEnd/>
          </a:ln>
          <a:effectLst/>
        </p:spPr>
        <p:txBody>
          <a:bodyPr wrap="none">
            <a:spAutoFit/>
          </a:bodyPr>
          <a:lstStyle/>
          <a:p>
            <a:r>
              <a:rPr lang="en-CA" sz="1400">
                <a:cs typeface="Arial" charset="0"/>
              </a:rPr>
              <a:t>[3-35]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CA" sz="3200">
                <a:solidFill>
                  <a:schemeClr val="accent2"/>
                </a:solidFill>
                <a:latin typeface="Times New Roman" pitchFamily="18" charset="0"/>
              </a:rPr>
              <a:t>Dispersion for dispersion shifted fibers (1500 nm- 1600 nm)</a:t>
            </a:r>
          </a:p>
        </p:txBody>
      </p:sp>
      <p:sp>
        <p:nvSpPr>
          <p:cNvPr id="40963" name="Rectangle 3"/>
          <p:cNvSpPr>
            <a:spLocks noGrp="1" noChangeArrowheads="1"/>
          </p:cNvSpPr>
          <p:nvPr>
            <p:ph type="body" idx="1"/>
          </p:nvPr>
        </p:nvSpPr>
        <p:spPr/>
        <p:txBody>
          <a:bodyPr/>
          <a:lstStyle/>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a:p>
            <a:endParaRPr lang="en-CA" sz="2000">
              <a:latin typeface="Times New Roman" pitchFamily="18" charset="0"/>
            </a:endParaRPr>
          </a:p>
        </p:txBody>
      </p:sp>
      <p:graphicFrame>
        <p:nvGraphicFramePr>
          <p:cNvPr id="40964" name="Object 4"/>
          <p:cNvGraphicFramePr>
            <a:graphicFrameLocks noChangeAspect="1"/>
          </p:cNvGraphicFramePr>
          <p:nvPr/>
        </p:nvGraphicFramePr>
        <p:xfrm>
          <a:off x="2819400" y="1676400"/>
          <a:ext cx="3238500" cy="881063"/>
        </p:xfrm>
        <a:graphic>
          <a:graphicData uri="http://schemas.openxmlformats.org/presentationml/2006/ole">
            <p:oleObj spid="_x0000_s40964" name="Equation" r:id="rId3" imgW="1447560" imgH="393480" progId="Equation.3">
              <p:embed/>
            </p:oleObj>
          </a:graphicData>
        </a:graphic>
      </p:graphicFrame>
      <p:graphicFrame>
        <p:nvGraphicFramePr>
          <p:cNvPr id="40965" name="Object 5"/>
          <p:cNvGraphicFramePr>
            <a:graphicFrameLocks noChangeAspect="1"/>
          </p:cNvGraphicFramePr>
          <p:nvPr/>
        </p:nvGraphicFramePr>
        <p:xfrm>
          <a:off x="2819400" y="2887663"/>
          <a:ext cx="3276600" cy="661987"/>
        </p:xfrm>
        <a:graphic>
          <a:graphicData uri="http://schemas.openxmlformats.org/presentationml/2006/ole">
            <p:oleObj spid="_x0000_s40965" name="Equation" r:id="rId4" imgW="1130040" imgH="228600" progId="Equation.3">
              <p:embed/>
            </p:oleObj>
          </a:graphicData>
        </a:graphic>
      </p:graphicFrame>
      <p:sp>
        <p:nvSpPr>
          <p:cNvPr id="40966" name="Text Box 6"/>
          <p:cNvSpPr txBox="1">
            <a:spLocks noChangeArrowheads="1"/>
          </p:cNvSpPr>
          <p:nvPr/>
        </p:nvSpPr>
        <p:spPr bwMode="auto">
          <a:xfrm>
            <a:off x="7680325" y="1916113"/>
            <a:ext cx="636588" cy="304800"/>
          </a:xfrm>
          <a:prstGeom prst="rect">
            <a:avLst/>
          </a:prstGeom>
          <a:noFill/>
          <a:ln w="9525">
            <a:noFill/>
            <a:miter lim="800000"/>
            <a:headEnd/>
            <a:tailEnd/>
          </a:ln>
          <a:effectLst/>
        </p:spPr>
        <p:txBody>
          <a:bodyPr wrap="none">
            <a:spAutoFit/>
          </a:bodyPr>
          <a:lstStyle/>
          <a:p>
            <a:r>
              <a:rPr lang="en-CA" sz="1400">
                <a:cs typeface="Arial" charset="0"/>
              </a:rPr>
              <a:t>[3-36]</a:t>
            </a:r>
          </a:p>
        </p:txBody>
      </p:sp>
      <p:sp>
        <p:nvSpPr>
          <p:cNvPr id="40967" name="Text Box 7"/>
          <p:cNvSpPr txBox="1">
            <a:spLocks noChangeArrowheads="1"/>
          </p:cNvSpPr>
          <p:nvPr/>
        </p:nvSpPr>
        <p:spPr bwMode="auto">
          <a:xfrm>
            <a:off x="7604125" y="3059113"/>
            <a:ext cx="636588" cy="304800"/>
          </a:xfrm>
          <a:prstGeom prst="rect">
            <a:avLst/>
          </a:prstGeom>
          <a:noFill/>
          <a:ln w="9525">
            <a:noFill/>
            <a:miter lim="800000"/>
            <a:headEnd/>
            <a:tailEnd/>
          </a:ln>
          <a:effectLst/>
        </p:spPr>
        <p:txBody>
          <a:bodyPr wrap="none">
            <a:spAutoFit/>
          </a:bodyPr>
          <a:lstStyle/>
          <a:p>
            <a:r>
              <a:rPr lang="en-CA" sz="1400">
                <a:cs typeface="Arial" charset="0"/>
              </a:rPr>
              <a:t>[3-37]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2133600" y="304800"/>
            <a:ext cx="4662488" cy="6237288"/>
          </a:xfrm>
          <a:prstGeom prst="rect">
            <a:avLst/>
          </a:prstGeom>
          <a:noFill/>
          <a:ln w="9525">
            <a:noFill/>
            <a:miter lim="800000"/>
            <a:headEnd/>
            <a:tailEnd/>
          </a:ln>
          <a:effectLst/>
        </p:spPr>
      </p:pic>
      <p:sp>
        <p:nvSpPr>
          <p:cNvPr id="41987" name="Text Box 3"/>
          <p:cNvSpPr txBox="1">
            <a:spLocks noChangeArrowheads="1"/>
          </p:cNvSpPr>
          <p:nvPr/>
        </p:nvSpPr>
        <p:spPr bwMode="auto">
          <a:xfrm>
            <a:off x="3276600" y="6453188"/>
            <a:ext cx="3125788" cy="214312"/>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
        <p:nvSpPr>
          <p:cNvPr id="41988" name="Text Box 4"/>
          <p:cNvSpPr txBox="1">
            <a:spLocks noChangeArrowheads="1"/>
          </p:cNvSpPr>
          <p:nvPr/>
        </p:nvSpPr>
        <p:spPr bwMode="auto">
          <a:xfrm>
            <a:off x="441325" y="849313"/>
            <a:ext cx="1985963" cy="730250"/>
          </a:xfrm>
          <a:prstGeom prst="rect">
            <a:avLst/>
          </a:prstGeom>
          <a:noFill/>
          <a:ln w="9525">
            <a:noFill/>
            <a:miter lim="800000"/>
            <a:headEnd/>
            <a:tailEnd/>
          </a:ln>
          <a:effectLst/>
        </p:spPr>
        <p:txBody>
          <a:bodyPr wrap="none">
            <a:spAutoFit/>
          </a:bodyPr>
          <a:lstStyle/>
          <a:p>
            <a:r>
              <a:rPr lang="en-CA" sz="1400">
                <a:cs typeface="Arial" charset="0"/>
              </a:rPr>
              <a:t>Example of dispersion</a:t>
            </a:r>
          </a:p>
          <a:p>
            <a:r>
              <a:rPr lang="en-CA" sz="1400">
                <a:cs typeface="Arial" charset="0"/>
              </a:rPr>
              <a:t>Performance curve for </a:t>
            </a:r>
          </a:p>
          <a:p>
            <a:r>
              <a:rPr lang="en-CA" sz="1400">
                <a:cs typeface="Arial" charset="0"/>
              </a:rPr>
              <a:t>Set of SM-fiber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914400" y="685800"/>
            <a:ext cx="7062788" cy="5640388"/>
          </a:xfrm>
          <a:prstGeom prst="rect">
            <a:avLst/>
          </a:prstGeom>
          <a:noFill/>
          <a:ln w="9525">
            <a:noFill/>
            <a:miter lim="800000"/>
            <a:headEnd/>
            <a:tailEnd/>
          </a:ln>
          <a:effectLst/>
        </p:spPr>
      </p:pic>
      <p:sp>
        <p:nvSpPr>
          <p:cNvPr id="43011" name="Text Box 3"/>
          <p:cNvSpPr txBox="1">
            <a:spLocks noChangeArrowheads="1"/>
          </p:cNvSpPr>
          <p:nvPr/>
        </p:nvSpPr>
        <p:spPr bwMode="auto">
          <a:xfrm>
            <a:off x="3276600" y="6453188"/>
            <a:ext cx="3125788" cy="214312"/>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
        <p:nvSpPr>
          <p:cNvPr id="43012" name="Text Box 4"/>
          <p:cNvSpPr txBox="1">
            <a:spLocks noChangeArrowheads="1"/>
          </p:cNvSpPr>
          <p:nvPr/>
        </p:nvSpPr>
        <p:spPr bwMode="auto">
          <a:xfrm>
            <a:off x="3184525" y="392113"/>
            <a:ext cx="4994275" cy="517525"/>
          </a:xfrm>
          <a:prstGeom prst="rect">
            <a:avLst/>
          </a:prstGeom>
          <a:noFill/>
          <a:ln w="9525">
            <a:noFill/>
            <a:miter lim="800000"/>
            <a:headEnd/>
            <a:tailEnd/>
          </a:ln>
          <a:effectLst/>
        </p:spPr>
        <p:txBody>
          <a:bodyPr wrap="none">
            <a:spAutoFit/>
          </a:bodyPr>
          <a:lstStyle/>
          <a:p>
            <a:r>
              <a:rPr lang="en-CA" sz="1400">
                <a:cs typeface="Arial" charset="0"/>
              </a:rPr>
              <a:t>Example of BW vs wavelength for various optical sources for </a:t>
            </a:r>
          </a:p>
          <a:p>
            <a:r>
              <a:rPr lang="en-CA" sz="1400">
                <a:cs typeface="Arial" charset="0"/>
              </a:rPr>
              <a:t>SM-fiber.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561975"/>
          </a:xfrm>
        </p:spPr>
        <p:txBody>
          <a:bodyPr/>
          <a:lstStyle/>
          <a:p>
            <a:r>
              <a:rPr lang="en-US" sz="3200">
                <a:solidFill>
                  <a:schemeClr val="accent2"/>
                </a:solidFill>
                <a:latin typeface="Times New Roman" pitchFamily="18" charset="0"/>
                <a:cs typeface="Times New Roman" pitchFamily="18" charset="0"/>
              </a:rPr>
              <a:t>Fiber loss in dB/km</a:t>
            </a:r>
          </a:p>
        </p:txBody>
      </p:sp>
      <p:sp>
        <p:nvSpPr>
          <p:cNvPr id="6147" name="Rectangle 3"/>
          <p:cNvSpPr>
            <a:spLocks noGrp="1" noChangeArrowheads="1"/>
          </p:cNvSpPr>
          <p:nvPr>
            <p:ph type="body" idx="1"/>
          </p:nvPr>
        </p:nvSpPr>
        <p:spPr>
          <a:xfrm>
            <a:off x="457200" y="1052513"/>
            <a:ext cx="8229600" cy="5073650"/>
          </a:xfrm>
        </p:spPr>
        <p:txBody>
          <a:bodyPr/>
          <a:lstStyle/>
          <a:p>
            <a:endParaRPr lang="en-US"/>
          </a:p>
          <a:p>
            <a:endParaRPr lang="en-US"/>
          </a:p>
          <a:p>
            <a:endParaRPr lang="en-US"/>
          </a:p>
          <a:p>
            <a:endParaRPr lang="en-US"/>
          </a:p>
          <a:p>
            <a:endParaRPr lang="en-US"/>
          </a:p>
          <a:p>
            <a:r>
              <a:rPr lang="en-US" sz="2000">
                <a:latin typeface="Times New Roman" pitchFamily="18" charset="0"/>
                <a:cs typeface="Times New Roman" pitchFamily="18" charset="0"/>
              </a:rPr>
              <a:t>Where [dBm] or dB milliwat is 10log(</a:t>
            </a:r>
            <a:r>
              <a:rPr lang="en-US" sz="2000" i="1">
                <a:latin typeface="Times New Roman" pitchFamily="18" charset="0"/>
                <a:cs typeface="Times New Roman" pitchFamily="18" charset="0"/>
              </a:rPr>
              <a:t>P</a:t>
            </a:r>
            <a:r>
              <a:rPr lang="en-US" sz="2000">
                <a:latin typeface="Times New Roman" pitchFamily="18" charset="0"/>
                <a:cs typeface="Times New Roman" pitchFamily="18" charset="0"/>
              </a:rPr>
              <a:t> [mW]).</a:t>
            </a:r>
          </a:p>
        </p:txBody>
      </p:sp>
      <p:grpSp>
        <p:nvGrpSpPr>
          <p:cNvPr id="6148" name="Group 4"/>
          <p:cNvGrpSpPr>
            <a:grpSpLocks/>
          </p:cNvGrpSpPr>
          <p:nvPr/>
        </p:nvGrpSpPr>
        <p:grpSpPr bwMode="auto">
          <a:xfrm>
            <a:off x="2463800" y="1268413"/>
            <a:ext cx="4538663" cy="1311275"/>
            <a:chOff x="1552" y="799"/>
            <a:chExt cx="2859" cy="826"/>
          </a:xfrm>
        </p:grpSpPr>
        <p:grpSp>
          <p:nvGrpSpPr>
            <p:cNvPr id="6149" name="Group 5"/>
            <p:cNvGrpSpPr>
              <a:grpSpLocks/>
            </p:cNvGrpSpPr>
            <p:nvPr/>
          </p:nvGrpSpPr>
          <p:grpSpPr bwMode="auto">
            <a:xfrm>
              <a:off x="1655" y="799"/>
              <a:ext cx="2540" cy="590"/>
              <a:chOff x="1429" y="1026"/>
              <a:chExt cx="2540" cy="590"/>
            </a:xfrm>
          </p:grpSpPr>
          <p:sp>
            <p:nvSpPr>
              <p:cNvPr id="6150" name="Line 6"/>
              <p:cNvSpPr>
                <a:spLocks noChangeShapeType="1"/>
              </p:cNvSpPr>
              <p:nvPr/>
            </p:nvSpPr>
            <p:spPr bwMode="auto">
              <a:xfrm>
                <a:off x="1429" y="1298"/>
                <a:ext cx="2540" cy="0"/>
              </a:xfrm>
              <a:prstGeom prst="line">
                <a:avLst/>
              </a:prstGeom>
              <a:noFill/>
              <a:ln w="76200">
                <a:solidFill>
                  <a:schemeClr val="accent2"/>
                </a:solidFill>
                <a:round/>
                <a:headEnd/>
                <a:tailEnd/>
              </a:ln>
              <a:effectLst/>
            </p:spPr>
            <p:txBody>
              <a:bodyPr/>
              <a:lstStyle/>
              <a:p>
                <a:endParaRPr lang="en-GB"/>
              </a:p>
            </p:txBody>
          </p:sp>
          <p:sp>
            <p:nvSpPr>
              <p:cNvPr id="6151" name="Line 7"/>
              <p:cNvSpPr>
                <a:spLocks noChangeShapeType="1"/>
              </p:cNvSpPr>
              <p:nvPr/>
            </p:nvSpPr>
            <p:spPr bwMode="auto">
              <a:xfrm>
                <a:off x="1429" y="1026"/>
                <a:ext cx="0" cy="590"/>
              </a:xfrm>
              <a:prstGeom prst="line">
                <a:avLst/>
              </a:prstGeom>
              <a:noFill/>
              <a:ln w="9525">
                <a:solidFill>
                  <a:schemeClr val="tx1"/>
                </a:solidFill>
                <a:prstDash val="sysDot"/>
                <a:round/>
                <a:headEnd/>
                <a:tailEnd/>
              </a:ln>
              <a:effectLst/>
            </p:spPr>
            <p:txBody>
              <a:bodyPr/>
              <a:lstStyle/>
              <a:p>
                <a:endParaRPr lang="en-GB"/>
              </a:p>
            </p:txBody>
          </p:sp>
          <p:sp>
            <p:nvSpPr>
              <p:cNvPr id="6152" name="Line 8"/>
              <p:cNvSpPr>
                <a:spLocks noChangeShapeType="1"/>
              </p:cNvSpPr>
              <p:nvPr/>
            </p:nvSpPr>
            <p:spPr bwMode="auto">
              <a:xfrm>
                <a:off x="3969" y="1026"/>
                <a:ext cx="0" cy="590"/>
              </a:xfrm>
              <a:prstGeom prst="line">
                <a:avLst/>
              </a:prstGeom>
              <a:noFill/>
              <a:ln w="9525">
                <a:solidFill>
                  <a:schemeClr val="tx1"/>
                </a:solidFill>
                <a:prstDash val="sysDot"/>
                <a:round/>
                <a:headEnd/>
                <a:tailEnd/>
              </a:ln>
              <a:effectLst/>
            </p:spPr>
            <p:txBody>
              <a:bodyPr/>
              <a:lstStyle/>
              <a:p>
                <a:endParaRPr lang="en-GB"/>
              </a:p>
            </p:txBody>
          </p:sp>
        </p:grpSp>
        <p:sp>
          <p:nvSpPr>
            <p:cNvPr id="6153" name="Text Box 9"/>
            <p:cNvSpPr txBox="1">
              <a:spLocks noChangeArrowheads="1"/>
            </p:cNvSpPr>
            <p:nvPr/>
          </p:nvSpPr>
          <p:spPr bwMode="auto">
            <a:xfrm>
              <a:off x="1552" y="1433"/>
              <a:ext cx="299" cy="192"/>
            </a:xfrm>
            <a:prstGeom prst="rect">
              <a:avLst/>
            </a:prstGeom>
            <a:noFill/>
            <a:ln w="9525">
              <a:noFill/>
              <a:miter lim="800000"/>
              <a:headEnd/>
              <a:tailEnd/>
            </a:ln>
            <a:effectLst/>
          </p:spPr>
          <p:txBody>
            <a:bodyPr wrap="none">
              <a:spAutoFit/>
            </a:bodyPr>
            <a:lstStyle/>
            <a:p>
              <a:r>
                <a:rPr lang="en-US" sz="1400" i="1">
                  <a:cs typeface="Arial" charset="0"/>
                </a:rPr>
                <a:t>z=0</a:t>
              </a:r>
            </a:p>
          </p:txBody>
        </p:sp>
        <p:sp>
          <p:nvSpPr>
            <p:cNvPr id="6154" name="Text Box 10"/>
            <p:cNvSpPr txBox="1">
              <a:spLocks noChangeArrowheads="1"/>
            </p:cNvSpPr>
            <p:nvPr/>
          </p:nvSpPr>
          <p:spPr bwMode="auto">
            <a:xfrm>
              <a:off x="4137" y="1388"/>
              <a:ext cx="274" cy="192"/>
            </a:xfrm>
            <a:prstGeom prst="rect">
              <a:avLst/>
            </a:prstGeom>
            <a:noFill/>
            <a:ln w="9525">
              <a:noFill/>
              <a:miter lim="800000"/>
              <a:headEnd/>
              <a:tailEnd/>
            </a:ln>
            <a:effectLst/>
          </p:spPr>
          <p:txBody>
            <a:bodyPr wrap="none">
              <a:spAutoFit/>
            </a:bodyPr>
            <a:lstStyle/>
            <a:p>
              <a:r>
                <a:rPr lang="en-US" sz="1400" i="1">
                  <a:cs typeface="Arial" charset="0"/>
                </a:rPr>
                <a:t>Z=l</a:t>
              </a:r>
            </a:p>
          </p:txBody>
        </p:sp>
      </p:grpSp>
      <p:graphicFrame>
        <p:nvGraphicFramePr>
          <p:cNvPr id="6155" name="Object 11"/>
          <p:cNvGraphicFramePr>
            <a:graphicFrameLocks noChangeAspect="1"/>
          </p:cNvGraphicFramePr>
          <p:nvPr/>
        </p:nvGraphicFramePr>
        <p:xfrm>
          <a:off x="1763713" y="2505075"/>
          <a:ext cx="1296987" cy="363538"/>
        </p:xfrm>
        <a:graphic>
          <a:graphicData uri="http://schemas.openxmlformats.org/presentationml/2006/ole">
            <p:oleObj spid="_x0000_s6155" name="Equation" r:id="rId3" imgW="723600" imgH="203040" progId="Equation.3">
              <p:embed/>
            </p:oleObj>
          </a:graphicData>
        </a:graphic>
      </p:graphicFrame>
      <p:graphicFrame>
        <p:nvGraphicFramePr>
          <p:cNvPr id="6156" name="Object 12"/>
          <p:cNvGraphicFramePr>
            <a:graphicFrameLocks noChangeAspect="1"/>
          </p:cNvGraphicFramePr>
          <p:nvPr/>
        </p:nvGraphicFramePr>
        <p:xfrm>
          <a:off x="900113" y="3141663"/>
          <a:ext cx="6553200" cy="509587"/>
        </p:xfrm>
        <a:graphic>
          <a:graphicData uri="http://schemas.openxmlformats.org/presentationml/2006/ole">
            <p:oleObj spid="_x0000_s6156" name="Equation" r:id="rId4" imgW="2743200" imgH="203040" progId="Equation.3">
              <p:embed/>
            </p:oleObj>
          </a:graphicData>
        </a:graphic>
      </p:graphicFrame>
      <p:sp>
        <p:nvSpPr>
          <p:cNvPr id="6157" name="Text Box 13"/>
          <p:cNvSpPr txBox="1">
            <a:spLocks noChangeArrowheads="1"/>
          </p:cNvSpPr>
          <p:nvPr/>
        </p:nvSpPr>
        <p:spPr bwMode="auto">
          <a:xfrm>
            <a:off x="8027988" y="3213100"/>
            <a:ext cx="641350" cy="366713"/>
          </a:xfrm>
          <a:prstGeom prst="rect">
            <a:avLst/>
          </a:prstGeom>
          <a:noFill/>
          <a:ln w="9525">
            <a:noFill/>
            <a:miter lim="800000"/>
            <a:headEnd/>
            <a:tailEnd/>
          </a:ln>
          <a:effectLst/>
        </p:spPr>
        <p:txBody>
          <a:bodyPr>
            <a:spAutoFit/>
          </a:bodyPr>
          <a:lstStyle/>
          <a:p>
            <a:r>
              <a:rPr lang="en-US">
                <a:cs typeface="Arial" charset="0"/>
              </a:rPr>
              <a:t>[3-3]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792162"/>
          </a:xfrm>
        </p:spPr>
        <p:txBody>
          <a:bodyPr/>
          <a:lstStyle/>
          <a:p>
            <a:r>
              <a:rPr lang="en-CA" sz="3200">
                <a:solidFill>
                  <a:schemeClr val="accent2"/>
                </a:solidFill>
                <a:latin typeface="Times New Roman" pitchFamily="18" charset="0"/>
              </a:rPr>
              <a:t>MFD </a:t>
            </a:r>
          </a:p>
        </p:txBody>
      </p:sp>
      <p:pic>
        <p:nvPicPr>
          <p:cNvPr id="44035" name="Picture 3"/>
          <p:cNvPicPr>
            <a:picLocks noChangeAspect="1" noChangeArrowheads="1"/>
          </p:cNvPicPr>
          <p:nvPr/>
        </p:nvPicPr>
        <p:blipFill>
          <a:blip r:embed="rId2"/>
          <a:srcRect/>
          <a:stretch>
            <a:fillRect/>
          </a:stretch>
        </p:blipFill>
        <p:spPr bwMode="auto">
          <a:xfrm>
            <a:off x="762000" y="1295400"/>
            <a:ext cx="7620000" cy="4759325"/>
          </a:xfrm>
          <a:prstGeom prst="rect">
            <a:avLst/>
          </a:prstGeom>
          <a:noFill/>
          <a:ln w="9525">
            <a:noFill/>
            <a:miter lim="800000"/>
            <a:headEnd/>
            <a:tailEnd/>
          </a:ln>
        </p:spPr>
      </p:pic>
      <p:sp>
        <p:nvSpPr>
          <p:cNvPr id="44036" name="Text Box 4"/>
          <p:cNvSpPr txBox="1">
            <a:spLocks noChangeArrowheads="1"/>
          </p:cNvSpPr>
          <p:nvPr/>
        </p:nvSpPr>
        <p:spPr bwMode="auto">
          <a:xfrm>
            <a:off x="2971800" y="6400800"/>
            <a:ext cx="3125788"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868362"/>
          </a:xfrm>
        </p:spPr>
        <p:txBody>
          <a:bodyPr/>
          <a:lstStyle/>
          <a:p>
            <a:r>
              <a:rPr lang="en-CA" sz="3200">
                <a:solidFill>
                  <a:schemeClr val="accent2"/>
                </a:solidFill>
                <a:latin typeface="Times New Roman" pitchFamily="18" charset="0"/>
              </a:rPr>
              <a:t>Bending Loss</a:t>
            </a:r>
          </a:p>
        </p:txBody>
      </p:sp>
      <p:pic>
        <p:nvPicPr>
          <p:cNvPr id="45059" name="Picture 3"/>
          <p:cNvPicPr>
            <a:picLocks noChangeAspect="1" noChangeArrowheads="1"/>
          </p:cNvPicPr>
          <p:nvPr/>
        </p:nvPicPr>
        <p:blipFill>
          <a:blip r:embed="rId2"/>
          <a:srcRect/>
          <a:stretch>
            <a:fillRect/>
          </a:stretch>
        </p:blipFill>
        <p:spPr bwMode="auto">
          <a:xfrm>
            <a:off x="457200" y="1447800"/>
            <a:ext cx="7848600" cy="4606925"/>
          </a:xfrm>
          <a:prstGeom prst="rect">
            <a:avLst/>
          </a:prstGeom>
          <a:noFill/>
          <a:ln w="9525">
            <a:noFill/>
            <a:miter lim="800000"/>
            <a:headEnd/>
            <a:tailEnd/>
          </a:ln>
        </p:spPr>
      </p:pic>
      <p:sp>
        <p:nvSpPr>
          <p:cNvPr id="45060" name="Text Box 4"/>
          <p:cNvSpPr txBox="1">
            <a:spLocks noChangeArrowheads="1"/>
          </p:cNvSpPr>
          <p:nvPr/>
        </p:nvSpPr>
        <p:spPr bwMode="auto">
          <a:xfrm>
            <a:off x="2971800" y="6400800"/>
            <a:ext cx="3125788"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a:solidFill>
                  <a:schemeClr val="accent2"/>
                </a:solidFill>
                <a:latin typeface="Times New Roman" pitchFamily="18" charset="0"/>
              </a:rPr>
              <a:t>Bending effects on loss vs MFD</a:t>
            </a:r>
            <a:endParaRPr lang="en-CA" sz="3200">
              <a:solidFill>
                <a:schemeClr val="accent2"/>
              </a:solidFill>
              <a:latin typeface="Times New Roman" pitchFamily="18" charset="0"/>
            </a:endParaRPr>
          </a:p>
        </p:txBody>
      </p:sp>
      <p:pic>
        <p:nvPicPr>
          <p:cNvPr id="46083" name="Picture 3"/>
          <p:cNvPicPr>
            <a:picLocks noChangeAspect="1" noChangeArrowheads="1"/>
          </p:cNvPicPr>
          <p:nvPr/>
        </p:nvPicPr>
        <p:blipFill>
          <a:blip r:embed="rId2"/>
          <a:srcRect/>
          <a:stretch>
            <a:fillRect/>
          </a:stretch>
        </p:blipFill>
        <p:spPr bwMode="auto">
          <a:xfrm>
            <a:off x="304800" y="1905000"/>
            <a:ext cx="8305800" cy="4233863"/>
          </a:xfrm>
          <a:prstGeom prst="rect">
            <a:avLst/>
          </a:prstGeom>
          <a:noFill/>
          <a:ln w="9525">
            <a:noFill/>
            <a:miter lim="800000"/>
            <a:headEnd/>
            <a:tailEnd/>
          </a:ln>
        </p:spPr>
      </p:pic>
      <p:sp>
        <p:nvSpPr>
          <p:cNvPr id="46084" name="Text Box 4"/>
          <p:cNvSpPr txBox="1">
            <a:spLocks noChangeArrowheads="1"/>
          </p:cNvSpPr>
          <p:nvPr/>
        </p:nvSpPr>
        <p:spPr bwMode="auto">
          <a:xfrm>
            <a:off x="2971800" y="6400800"/>
            <a:ext cx="3125788"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2800">
                <a:latin typeface="Times New Roman" pitchFamily="18" charset="0"/>
              </a:rPr>
              <a:t> </a:t>
            </a:r>
            <a:r>
              <a:rPr lang="en-US" sz="2800">
                <a:solidFill>
                  <a:schemeClr val="accent2"/>
                </a:solidFill>
                <a:latin typeface="Times New Roman" pitchFamily="18" charset="0"/>
              </a:rPr>
              <a:t>Bend loss versus bend radius</a:t>
            </a:r>
            <a:endParaRPr lang="en-CA" sz="2800">
              <a:solidFill>
                <a:schemeClr val="accent2"/>
              </a:solidFill>
              <a:latin typeface="Times New Roman" pitchFamily="18" charset="0"/>
            </a:endParaRPr>
          </a:p>
        </p:txBody>
      </p:sp>
      <p:pic>
        <p:nvPicPr>
          <p:cNvPr id="47107" name="Picture 3"/>
          <p:cNvPicPr>
            <a:picLocks noChangeAspect="1" noChangeArrowheads="1"/>
          </p:cNvPicPr>
          <p:nvPr/>
        </p:nvPicPr>
        <p:blipFill>
          <a:blip r:embed="rId3"/>
          <a:srcRect/>
          <a:stretch>
            <a:fillRect/>
          </a:stretch>
        </p:blipFill>
        <p:spPr bwMode="auto">
          <a:xfrm>
            <a:off x="1600200" y="1447800"/>
            <a:ext cx="5791200" cy="4699000"/>
          </a:xfrm>
          <a:prstGeom prst="rect">
            <a:avLst/>
          </a:prstGeom>
          <a:noFill/>
          <a:ln w="9525">
            <a:noFill/>
            <a:miter lim="800000"/>
            <a:headEnd/>
            <a:tailEnd/>
          </a:ln>
        </p:spPr>
      </p:pic>
      <p:sp>
        <p:nvSpPr>
          <p:cNvPr id="47108" name="Text Box 4"/>
          <p:cNvSpPr txBox="1">
            <a:spLocks noChangeArrowheads="1"/>
          </p:cNvSpPr>
          <p:nvPr/>
        </p:nvSpPr>
        <p:spPr bwMode="auto">
          <a:xfrm>
            <a:off x="2971800" y="6400800"/>
            <a:ext cx="3125788"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graphicFrame>
        <p:nvGraphicFramePr>
          <p:cNvPr id="47109" name="Object 5"/>
          <p:cNvGraphicFramePr>
            <a:graphicFrameLocks noChangeAspect="1"/>
          </p:cNvGraphicFramePr>
          <p:nvPr/>
        </p:nvGraphicFramePr>
        <p:xfrm>
          <a:off x="4648200" y="1717675"/>
          <a:ext cx="2413000" cy="847725"/>
        </p:xfrm>
        <a:graphic>
          <a:graphicData uri="http://schemas.openxmlformats.org/presentationml/2006/ole">
            <p:oleObj spid="_x0000_s47109" name="Equation" r:id="rId4" imgW="1879560" imgH="660240" progId="Equation.3">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nvGraphicFramePr>
        <p:xfrm>
          <a:off x="488950" y="404813"/>
          <a:ext cx="8088313" cy="6067425"/>
        </p:xfrm>
        <a:graphic>
          <a:graphicData uri="http://schemas.openxmlformats.org/presentationml/2006/ole">
            <p:oleObj spid="_x0000_s48130" name="Slide" r:id="rId3" imgW="4535640" imgH="3402000" progId="PowerPoint.Slide.8">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381000" y="76200"/>
          <a:ext cx="8763000" cy="5943600"/>
        </p:xfrm>
        <a:graphic>
          <a:graphicData uri="http://schemas.openxmlformats.org/presentationml/2006/ole">
            <p:oleObj spid="_x0000_s49154" name="Slide" r:id="rId3" imgW="4129200" imgH="3097080" progId="PowerPoint.Slide.8">
              <p:embed/>
            </p:oleObj>
          </a:graphicData>
        </a:graphic>
      </p:graphicFrame>
      <p:sp>
        <p:nvSpPr>
          <p:cNvPr id="49155" name="Text Box 3"/>
          <p:cNvSpPr txBox="1">
            <a:spLocks noChangeArrowheads="1"/>
          </p:cNvSpPr>
          <p:nvPr/>
        </p:nvSpPr>
        <p:spPr bwMode="auto">
          <a:xfrm>
            <a:off x="80963" y="4953000"/>
            <a:ext cx="9063037" cy="517525"/>
          </a:xfrm>
          <a:prstGeom prst="rect">
            <a:avLst/>
          </a:prstGeom>
          <a:noFill/>
          <a:ln w="9525">
            <a:noFill/>
            <a:miter lim="800000"/>
            <a:headEnd/>
            <a:tailEnd/>
          </a:ln>
          <a:effectLst/>
        </p:spPr>
        <p:txBody>
          <a:bodyPr wrap="none">
            <a:spAutoFit/>
          </a:bodyPr>
          <a:lstStyle/>
          <a:p>
            <a:r>
              <a:rPr lang="en-CA" sz="1400">
                <a:latin typeface="Times New Roman" pitchFamily="18" charset="0"/>
                <a:cs typeface="Arial" charset="0"/>
              </a:rPr>
              <a:t>Temporal changes in a medium with Kerr nonlinearity and negative GVD. Since dispersion tends to broaden the pulse, Kerr </a:t>
            </a:r>
          </a:p>
          <a:p>
            <a:r>
              <a:rPr lang="en-CA" sz="1400">
                <a:latin typeface="Times New Roman" pitchFamily="18" charset="0"/>
                <a:cs typeface="Arial" charset="0"/>
              </a:rPr>
              <a:t>Nonlinearity tends to squeeze the pulse, resulting in a formation of </a:t>
            </a:r>
            <a:r>
              <a:rPr lang="en-CA" sz="1400" b="1">
                <a:latin typeface="Times New Roman" pitchFamily="18" charset="0"/>
                <a:cs typeface="Arial" charset="0"/>
              </a:rPr>
              <a:t>optical soliton.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rrowheads="1"/>
          </p:cNvPicPr>
          <p:nvPr/>
        </p:nvPicPr>
        <p:blipFill>
          <a:blip r:embed="rId2"/>
          <a:srcRect/>
          <a:stretch>
            <a:fillRect/>
          </a:stretch>
        </p:blipFill>
        <p:spPr bwMode="auto">
          <a:xfrm>
            <a:off x="1908175" y="1412875"/>
            <a:ext cx="5314950" cy="4779963"/>
          </a:xfrm>
          <a:prstGeom prst="rect">
            <a:avLst/>
          </a:prstGeom>
          <a:noFill/>
          <a:ln w="12700">
            <a:noFill/>
            <a:miter lim="800000"/>
            <a:headEnd/>
            <a:tailEnd/>
          </a:ln>
          <a:effectLst/>
        </p:spPr>
      </p:pic>
      <p:sp>
        <p:nvSpPr>
          <p:cNvPr id="7171" name="Text Box 3"/>
          <p:cNvSpPr txBox="1">
            <a:spLocks noChangeArrowheads="1"/>
          </p:cNvSpPr>
          <p:nvPr/>
        </p:nvSpPr>
        <p:spPr bwMode="auto">
          <a:xfrm>
            <a:off x="3132138" y="6308725"/>
            <a:ext cx="3125787"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
        <p:nvSpPr>
          <p:cNvPr id="7172" name="Rectangle 4"/>
          <p:cNvSpPr>
            <a:spLocks noGrp="1" noChangeArrowheads="1"/>
          </p:cNvSpPr>
          <p:nvPr>
            <p:ph type="title"/>
          </p:nvPr>
        </p:nvSpPr>
        <p:spPr>
          <a:xfrm>
            <a:off x="457200" y="274638"/>
            <a:ext cx="8229600" cy="777875"/>
          </a:xfrm>
        </p:spPr>
        <p:txBody>
          <a:bodyPr/>
          <a:lstStyle/>
          <a:p>
            <a:r>
              <a:rPr lang="en-US" sz="3200">
                <a:solidFill>
                  <a:schemeClr val="accent2"/>
                </a:solidFill>
                <a:latin typeface="Times New Roman" pitchFamily="18" charset="0"/>
                <a:cs typeface="Times New Roman" pitchFamily="18" charset="0"/>
              </a:rPr>
              <a:t>Optical fiber attenuation vs. wavelength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06437"/>
          </a:xfrm>
        </p:spPr>
        <p:txBody>
          <a:bodyPr/>
          <a:lstStyle/>
          <a:p>
            <a:r>
              <a:rPr lang="en-US" sz="3200">
                <a:solidFill>
                  <a:schemeClr val="accent2"/>
                </a:solidFill>
                <a:latin typeface="Times New Roman" pitchFamily="18" charset="0"/>
                <a:cs typeface="Times New Roman" pitchFamily="18" charset="0"/>
              </a:rPr>
              <a:t>Absorption</a:t>
            </a:r>
          </a:p>
        </p:txBody>
      </p:sp>
      <p:sp>
        <p:nvSpPr>
          <p:cNvPr id="8195" name="Rectangle 3"/>
          <p:cNvSpPr>
            <a:spLocks noGrp="1" noChangeArrowheads="1"/>
          </p:cNvSpPr>
          <p:nvPr>
            <p:ph type="body" idx="1"/>
          </p:nvPr>
        </p:nvSpPr>
        <p:spPr>
          <a:xfrm>
            <a:off x="457200" y="1412875"/>
            <a:ext cx="8229600" cy="4713288"/>
          </a:xfrm>
        </p:spPr>
        <p:txBody>
          <a:bodyPr/>
          <a:lstStyle/>
          <a:p>
            <a:r>
              <a:rPr lang="en-US" sz="2400">
                <a:latin typeface="Times New Roman" pitchFamily="18" charset="0"/>
                <a:cs typeface="Times New Roman" pitchFamily="18" charset="0"/>
              </a:rPr>
              <a:t>Absorption is caused by three different mechanisms:</a:t>
            </a:r>
          </a:p>
          <a:p>
            <a:pPr>
              <a:buFontTx/>
              <a:buNone/>
            </a:pPr>
            <a:r>
              <a:rPr lang="en-US" sz="2400">
                <a:latin typeface="Times New Roman" pitchFamily="18" charset="0"/>
                <a:cs typeface="Times New Roman" pitchFamily="18" charset="0"/>
              </a:rPr>
              <a:t>1- Impurities in fiber material: from transition metal ions (must be in order of ppb) &amp; particularly from OH ions with absorption peaks at wavelengths 2700 nm, 400 nm, 950 nm &amp; 725nm.</a:t>
            </a:r>
          </a:p>
          <a:p>
            <a:pPr>
              <a:buFontTx/>
              <a:buNone/>
            </a:pPr>
            <a:r>
              <a:rPr lang="en-US" sz="2400">
                <a:latin typeface="Times New Roman" pitchFamily="18" charset="0"/>
                <a:cs typeface="Times New Roman" pitchFamily="18" charset="0"/>
              </a:rPr>
              <a:t>2- Intrinsic absorption (fundamental lower limit): electronic absorption band (UV region) &amp; atomic bond vibration band (IR region) in basic SiO2.</a:t>
            </a:r>
          </a:p>
          <a:p>
            <a:pPr>
              <a:buFontTx/>
              <a:buNone/>
            </a:pPr>
            <a:r>
              <a:rPr lang="en-US" sz="2400">
                <a:latin typeface="Times New Roman" pitchFamily="18" charset="0"/>
                <a:cs typeface="Times New Roman" pitchFamily="18" charset="0"/>
              </a:rPr>
              <a:t>3- Radiation defects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06437"/>
          </a:xfrm>
        </p:spPr>
        <p:txBody>
          <a:bodyPr/>
          <a:lstStyle/>
          <a:p>
            <a:r>
              <a:rPr lang="en-US" sz="3200">
                <a:solidFill>
                  <a:schemeClr val="accent2"/>
                </a:solidFill>
                <a:latin typeface="Times New Roman" pitchFamily="18" charset="0"/>
                <a:cs typeface="Times New Roman" pitchFamily="18" charset="0"/>
              </a:rPr>
              <a:t>Scattering Loss</a:t>
            </a:r>
          </a:p>
        </p:txBody>
      </p:sp>
      <p:sp>
        <p:nvSpPr>
          <p:cNvPr id="9219" name="Rectangle 3"/>
          <p:cNvSpPr>
            <a:spLocks noGrp="1" noChangeArrowheads="1"/>
          </p:cNvSpPr>
          <p:nvPr>
            <p:ph type="body" idx="1"/>
          </p:nvPr>
        </p:nvSpPr>
        <p:spPr>
          <a:xfrm>
            <a:off x="457200" y="1125538"/>
            <a:ext cx="8229600" cy="5399087"/>
          </a:xfrm>
        </p:spPr>
        <p:txBody>
          <a:bodyPr/>
          <a:lstStyle/>
          <a:p>
            <a:r>
              <a:rPr lang="en-US" sz="2000">
                <a:latin typeface="Times New Roman" pitchFamily="18" charset="0"/>
                <a:cs typeface="Times New Roman" pitchFamily="18" charset="0"/>
              </a:rPr>
              <a:t>Small (compared to wavelength) variation in material density, chemical composition, and structural inhomogeneity scatter light in other directions and absorb energy from guided optical wave.</a:t>
            </a:r>
          </a:p>
          <a:p>
            <a:pPr>
              <a:buFontTx/>
              <a:buNone/>
            </a:pP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The essential mechanism is the Rayleigh scattering. Since the black body radiation classically is proportional to           (this is true for wavelength typically greater than 5 micrometer), the attenuation coefficient due to Rayleigh scattering is approximately proportional to       . This seems to me not precise, where the attenuation of fibers at 1.3 &amp; 1.55 micrometer can be exactly predicted with Planck’s formula &amp; can not be described with Rayleigh-Jeans law. Therefore I believe that the more accurate formula for scattering loss is</a:t>
            </a:r>
            <a:r>
              <a:rPr lang="en-US" sz="2400">
                <a:latin typeface="Times New Roman" pitchFamily="18" charset="0"/>
                <a:cs typeface="Times New Roman" pitchFamily="18" charset="0"/>
              </a:rPr>
              <a:t> </a:t>
            </a:r>
          </a:p>
        </p:txBody>
      </p:sp>
      <p:graphicFrame>
        <p:nvGraphicFramePr>
          <p:cNvPr id="9220" name="Object 4"/>
          <p:cNvGraphicFramePr>
            <a:graphicFrameLocks noChangeAspect="1"/>
          </p:cNvGraphicFramePr>
          <p:nvPr/>
        </p:nvGraphicFramePr>
        <p:xfrm>
          <a:off x="4859338" y="2781300"/>
          <a:ext cx="576262" cy="385763"/>
        </p:xfrm>
        <a:graphic>
          <a:graphicData uri="http://schemas.openxmlformats.org/presentationml/2006/ole">
            <p:oleObj spid="_x0000_s9220" name="Equation" r:id="rId3" imgW="228600" imgH="203040" progId="Equation.3">
              <p:embed/>
            </p:oleObj>
          </a:graphicData>
        </a:graphic>
      </p:graphicFrame>
      <p:graphicFrame>
        <p:nvGraphicFramePr>
          <p:cNvPr id="9221" name="Object 5"/>
          <p:cNvGraphicFramePr>
            <a:graphicFrameLocks noChangeAspect="1"/>
          </p:cNvGraphicFramePr>
          <p:nvPr/>
        </p:nvGraphicFramePr>
        <p:xfrm>
          <a:off x="6227763" y="3379788"/>
          <a:ext cx="504825" cy="336550"/>
        </p:xfrm>
        <a:graphic>
          <a:graphicData uri="http://schemas.openxmlformats.org/presentationml/2006/ole">
            <p:oleObj spid="_x0000_s9221" name="Equation" r:id="rId4" imgW="228600" imgH="203040" progId="Equation.3">
              <p:embed/>
            </p:oleObj>
          </a:graphicData>
        </a:graphic>
      </p:graphicFrame>
      <p:graphicFrame>
        <p:nvGraphicFramePr>
          <p:cNvPr id="9222" name="Object 6"/>
          <p:cNvGraphicFramePr>
            <a:graphicFrameLocks noChangeAspect="1"/>
          </p:cNvGraphicFramePr>
          <p:nvPr/>
        </p:nvGraphicFramePr>
        <p:xfrm>
          <a:off x="2987675" y="4941888"/>
          <a:ext cx="3316288" cy="887412"/>
        </p:xfrm>
        <a:graphic>
          <a:graphicData uri="http://schemas.openxmlformats.org/presentationml/2006/ole">
            <p:oleObj spid="_x0000_s9222" name="Equation" r:id="rId5" imgW="1612800" imgH="507960" progId="Equation.3">
              <p:embed/>
            </p:oleObj>
          </a:graphicData>
        </a:graphic>
      </p:graphicFrame>
      <p:graphicFrame>
        <p:nvGraphicFramePr>
          <p:cNvPr id="9223" name="Object 7"/>
          <p:cNvGraphicFramePr>
            <a:graphicFrameLocks noChangeAspect="1"/>
          </p:cNvGraphicFramePr>
          <p:nvPr/>
        </p:nvGraphicFramePr>
        <p:xfrm>
          <a:off x="1692275" y="5949950"/>
          <a:ext cx="6551613" cy="388938"/>
        </p:xfrm>
        <a:graphic>
          <a:graphicData uri="http://schemas.openxmlformats.org/presentationml/2006/ole">
            <p:oleObj spid="_x0000_s9223" name="Equation" r:id="rId6" imgW="3949560" imgH="22860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633412"/>
          </a:xfrm>
        </p:spPr>
        <p:txBody>
          <a:bodyPr/>
          <a:lstStyle/>
          <a:p>
            <a:r>
              <a:rPr lang="en-US" sz="3200">
                <a:solidFill>
                  <a:schemeClr val="accent2"/>
                </a:solidFill>
                <a:latin typeface="Times New Roman" pitchFamily="18" charset="0"/>
                <a:cs typeface="Times New Roman" pitchFamily="18" charset="0"/>
              </a:rPr>
              <a:t>Absorption &amp; scattering losses in fibers</a:t>
            </a:r>
          </a:p>
        </p:txBody>
      </p:sp>
      <p:pic>
        <p:nvPicPr>
          <p:cNvPr id="10243" name="Picture 3"/>
          <p:cNvPicPr>
            <a:picLocks noGrp="1" noChangeAspect="1" noChangeArrowheads="1"/>
          </p:cNvPicPr>
          <p:nvPr>
            <p:ph idx="1"/>
          </p:nvPr>
        </p:nvPicPr>
        <p:blipFill>
          <a:blip r:embed="rId2"/>
          <a:srcRect/>
          <a:stretch>
            <a:fillRect/>
          </a:stretch>
        </p:blipFill>
        <p:spPr>
          <a:xfrm>
            <a:off x="2339975" y="981075"/>
            <a:ext cx="4413250" cy="5360988"/>
          </a:xfrm>
          <a:noFill/>
          <a:ln/>
        </p:spPr>
      </p:pic>
      <p:sp>
        <p:nvSpPr>
          <p:cNvPr id="10244" name="Text Box 4"/>
          <p:cNvSpPr txBox="1">
            <a:spLocks noChangeArrowheads="1"/>
          </p:cNvSpPr>
          <p:nvPr/>
        </p:nvSpPr>
        <p:spPr bwMode="auto">
          <a:xfrm>
            <a:off x="3132138" y="6524625"/>
            <a:ext cx="3125787"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200">
                <a:solidFill>
                  <a:schemeClr val="accent2"/>
                </a:solidFill>
                <a:latin typeface="Times New Roman" pitchFamily="18" charset="0"/>
                <a:cs typeface="Times New Roman" pitchFamily="18" charset="0"/>
              </a:rPr>
              <a:t>Typical spectral absorption &amp; scattering attenuations for a single mode-fiber</a:t>
            </a:r>
          </a:p>
        </p:txBody>
      </p:sp>
      <p:pic>
        <p:nvPicPr>
          <p:cNvPr id="11267" name="Picture 3"/>
          <p:cNvPicPr>
            <a:picLocks noGrp="1" noChangeAspect="1" noChangeArrowheads="1"/>
          </p:cNvPicPr>
          <p:nvPr>
            <p:ph idx="1"/>
          </p:nvPr>
        </p:nvPicPr>
        <p:blipFill>
          <a:blip r:embed="rId2"/>
          <a:srcRect/>
          <a:stretch>
            <a:fillRect/>
          </a:stretch>
        </p:blipFill>
        <p:spPr>
          <a:xfrm>
            <a:off x="1547813" y="1916113"/>
            <a:ext cx="6167437" cy="4157662"/>
          </a:xfrm>
          <a:noFill/>
          <a:ln/>
        </p:spPr>
      </p:pic>
      <p:sp>
        <p:nvSpPr>
          <p:cNvPr id="11268" name="Text Box 4"/>
          <p:cNvSpPr txBox="1">
            <a:spLocks noChangeArrowheads="1"/>
          </p:cNvSpPr>
          <p:nvPr/>
        </p:nvSpPr>
        <p:spPr bwMode="auto">
          <a:xfrm>
            <a:off x="3132138" y="6524625"/>
            <a:ext cx="3125787" cy="214313"/>
          </a:xfrm>
          <a:prstGeom prst="rect">
            <a:avLst/>
          </a:prstGeom>
          <a:noFill/>
          <a:ln w="9525">
            <a:noFill/>
            <a:miter lim="800000"/>
            <a:headEnd/>
            <a:tailEnd/>
          </a:ln>
          <a:effectLst/>
        </p:spPr>
        <p:txBody>
          <a:bodyPr wrap="none">
            <a:spAutoFit/>
          </a:bodyPr>
          <a:lstStyle/>
          <a:p>
            <a:r>
              <a:rPr lang="en-US" sz="800">
                <a:cs typeface="Arial" charset="0"/>
              </a:rPr>
              <a:t>Optical Fiber communications, 3</a:t>
            </a:r>
            <a:r>
              <a:rPr lang="en-US" sz="800" baseline="30000">
                <a:cs typeface="Arial" charset="0"/>
              </a:rPr>
              <a:t>rd</a:t>
            </a:r>
            <a:r>
              <a:rPr lang="en-US" sz="800">
                <a:cs typeface="Arial" charset="0"/>
              </a:rPr>
              <a:t> ed.,G.Keiser,McGrawHill, 2000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TotalTime>
  <Words>2162</Words>
  <Application>Microsoft PowerPoint</Application>
  <PresentationFormat>On-screen Show (4:3)</PresentationFormat>
  <Paragraphs>263</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49" baseType="lpstr">
      <vt:lpstr>Default Design</vt:lpstr>
      <vt:lpstr>Equation</vt:lpstr>
      <vt:lpstr>Document</vt:lpstr>
      <vt:lpstr>Slide</vt:lpstr>
      <vt:lpstr>Chapter 3  Signal Degradation in  Optical Fibers </vt:lpstr>
      <vt:lpstr>Signal Attenuation &amp; Distortion in  Optical Fibers </vt:lpstr>
      <vt:lpstr>Attenuation (fiber loss)</vt:lpstr>
      <vt:lpstr>Fiber loss in dB/km</vt:lpstr>
      <vt:lpstr>Optical fiber attenuation vs. wavelength</vt:lpstr>
      <vt:lpstr>Absorption</vt:lpstr>
      <vt:lpstr>Scattering Loss</vt:lpstr>
      <vt:lpstr>Absorption &amp; scattering losses in fibers</vt:lpstr>
      <vt:lpstr>Typical spectral absorption &amp; scattering attenuations for a single mode-fiber</vt:lpstr>
      <vt:lpstr>Bending Loss (Macrobending &amp; Microbending)</vt:lpstr>
      <vt:lpstr>Microbending Loss</vt:lpstr>
      <vt:lpstr>Dispersion in Optical Fibers</vt:lpstr>
      <vt:lpstr>Group Velocity</vt:lpstr>
      <vt:lpstr>Group Velocity &amp; Group Delay</vt:lpstr>
      <vt:lpstr>Input/Output signals in Fiber Transmission System</vt:lpstr>
      <vt:lpstr>Slide 16</vt:lpstr>
      <vt:lpstr>Intramodal Dispersion</vt:lpstr>
      <vt:lpstr>Dispersion &amp; ISI</vt:lpstr>
      <vt:lpstr>How to characterize dispersion?</vt:lpstr>
      <vt:lpstr>Slide 20</vt:lpstr>
      <vt:lpstr>Material Dispersion</vt:lpstr>
      <vt:lpstr>Material Dispersion</vt:lpstr>
      <vt:lpstr>Material Dispersion Diagrams</vt:lpstr>
      <vt:lpstr>Waveguide Dispersion </vt:lpstr>
      <vt:lpstr>Waveguide Dispersion</vt:lpstr>
      <vt:lpstr>Waveguide dispersion in single mode fibers</vt:lpstr>
      <vt:lpstr>Polarization Mode dispersion</vt:lpstr>
      <vt:lpstr>Polarization Mode dispersion</vt:lpstr>
      <vt:lpstr>Chromatic &amp; Total Dispersion</vt:lpstr>
      <vt:lpstr>Total Dispersion, zero Dispersion</vt:lpstr>
      <vt:lpstr>Optimum single mode fiber &amp; distortion/attenuation characteristics</vt:lpstr>
      <vt:lpstr>Slide 32</vt:lpstr>
      <vt:lpstr>Slide 33</vt:lpstr>
      <vt:lpstr>Slide 34</vt:lpstr>
      <vt:lpstr>Single mode Cut-off wavelength &amp; Dispersion</vt:lpstr>
      <vt:lpstr>Dispersion for non-dispersion-shifted fibers  (1270 nm – 1340 nm) </vt:lpstr>
      <vt:lpstr>Dispersion for dispersion shifted fibers (1500 nm- 1600 nm)</vt:lpstr>
      <vt:lpstr>Slide 38</vt:lpstr>
      <vt:lpstr>Slide 39</vt:lpstr>
      <vt:lpstr>MFD </vt:lpstr>
      <vt:lpstr>Bending Loss</vt:lpstr>
      <vt:lpstr>Bending effects on loss vs MFD</vt:lpstr>
      <vt:lpstr> Bend loss versus bend radius</vt:lpstr>
      <vt:lpstr>Slide 44</vt:lpstr>
      <vt:lpstr>Slide 45</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Signal Degradation in  Optical Fibers</dc:title>
  <dc:creator>Site Licence</dc:creator>
  <cp:lastModifiedBy>Admin</cp:lastModifiedBy>
  <cp:revision>3</cp:revision>
  <dcterms:created xsi:type="dcterms:W3CDTF">2005-01-22T22:37:48Z</dcterms:created>
  <dcterms:modified xsi:type="dcterms:W3CDTF">2022-04-05T23:15:19Z</dcterms:modified>
</cp:coreProperties>
</file>